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56" r:id="rId5"/>
    <p:sldId id="272" r:id="rId6"/>
    <p:sldId id="275" r:id="rId7"/>
    <p:sldId id="274" r:id="rId8"/>
    <p:sldId id="276" r:id="rId9"/>
    <p:sldId id="257" r:id="rId10"/>
    <p:sldId id="260" r:id="rId11"/>
    <p:sldId id="277" r:id="rId12"/>
    <p:sldId id="279" r:id="rId13"/>
    <p:sldId id="262" r:id="rId14"/>
    <p:sldId id="283" r:id="rId15"/>
    <p:sldId id="284" r:id="rId16"/>
    <p:sldId id="286" r:id="rId17"/>
    <p:sldId id="271" r:id="rId18"/>
  </p:sldIdLst>
  <p:sldSz cx="9144000" cy="6858000" type="screen4x3"/>
  <p:notesSz cx="6797675" cy="9928225"/>
  <p:defaultTextStyle>
    <a:defPPr>
      <a:defRPr lang="nl-NL"/>
    </a:defPPr>
    <a:lvl1pPr algn="l" rtl="0" eaLnBrk="0" fontAlgn="base" hangingPunct="0">
      <a:spcBef>
        <a:spcPct val="0"/>
      </a:spcBef>
      <a:spcAft>
        <a:spcPct val="0"/>
      </a:spcAft>
      <a:defRPr sz="800" kern="1200">
        <a:solidFill>
          <a:schemeClr val="tx1"/>
        </a:solidFill>
        <a:latin typeface="Harlow Solid Italic" panose="04030604020F02020D02" pitchFamily="82" charset="0"/>
        <a:ea typeface="ＭＳ Ｐゴシック" panose="020B0600070205080204" pitchFamily="34" charset="-128"/>
        <a:cs typeface="+mn-cs"/>
      </a:defRPr>
    </a:lvl1pPr>
    <a:lvl2pPr marL="457200" algn="l" rtl="0" eaLnBrk="0" fontAlgn="base" hangingPunct="0">
      <a:spcBef>
        <a:spcPct val="0"/>
      </a:spcBef>
      <a:spcAft>
        <a:spcPct val="0"/>
      </a:spcAft>
      <a:defRPr sz="800" kern="1200">
        <a:solidFill>
          <a:schemeClr val="tx1"/>
        </a:solidFill>
        <a:latin typeface="Harlow Solid Italic" panose="04030604020F02020D02" pitchFamily="82" charset="0"/>
        <a:ea typeface="ＭＳ Ｐゴシック" panose="020B0600070205080204" pitchFamily="34" charset="-128"/>
        <a:cs typeface="+mn-cs"/>
      </a:defRPr>
    </a:lvl2pPr>
    <a:lvl3pPr marL="914400" algn="l" rtl="0" eaLnBrk="0" fontAlgn="base" hangingPunct="0">
      <a:spcBef>
        <a:spcPct val="0"/>
      </a:spcBef>
      <a:spcAft>
        <a:spcPct val="0"/>
      </a:spcAft>
      <a:defRPr sz="800" kern="1200">
        <a:solidFill>
          <a:schemeClr val="tx1"/>
        </a:solidFill>
        <a:latin typeface="Harlow Solid Italic" panose="04030604020F02020D02" pitchFamily="82" charset="0"/>
        <a:ea typeface="ＭＳ Ｐゴシック" panose="020B0600070205080204" pitchFamily="34" charset="-128"/>
        <a:cs typeface="+mn-cs"/>
      </a:defRPr>
    </a:lvl3pPr>
    <a:lvl4pPr marL="1371600" algn="l" rtl="0" eaLnBrk="0" fontAlgn="base" hangingPunct="0">
      <a:spcBef>
        <a:spcPct val="0"/>
      </a:spcBef>
      <a:spcAft>
        <a:spcPct val="0"/>
      </a:spcAft>
      <a:defRPr sz="800" kern="1200">
        <a:solidFill>
          <a:schemeClr val="tx1"/>
        </a:solidFill>
        <a:latin typeface="Harlow Solid Italic" panose="04030604020F02020D02" pitchFamily="82" charset="0"/>
        <a:ea typeface="ＭＳ Ｐゴシック" panose="020B0600070205080204" pitchFamily="34" charset="-128"/>
        <a:cs typeface="+mn-cs"/>
      </a:defRPr>
    </a:lvl4pPr>
    <a:lvl5pPr marL="1828800" algn="l" rtl="0" eaLnBrk="0" fontAlgn="base" hangingPunct="0">
      <a:spcBef>
        <a:spcPct val="0"/>
      </a:spcBef>
      <a:spcAft>
        <a:spcPct val="0"/>
      </a:spcAft>
      <a:defRPr sz="800" kern="1200">
        <a:solidFill>
          <a:schemeClr val="tx1"/>
        </a:solidFill>
        <a:latin typeface="Harlow Solid Italic" panose="04030604020F02020D02" pitchFamily="82" charset="0"/>
        <a:ea typeface="ＭＳ Ｐゴシック" panose="020B0600070205080204" pitchFamily="34" charset="-128"/>
        <a:cs typeface="+mn-cs"/>
      </a:defRPr>
    </a:lvl5pPr>
    <a:lvl6pPr marL="2286000" algn="l" defTabSz="914400" rtl="0" eaLnBrk="1" latinLnBrk="0" hangingPunct="1">
      <a:defRPr sz="800" kern="1200">
        <a:solidFill>
          <a:schemeClr val="tx1"/>
        </a:solidFill>
        <a:latin typeface="Harlow Solid Italic" panose="04030604020F02020D02" pitchFamily="82" charset="0"/>
        <a:ea typeface="ＭＳ Ｐゴシック" panose="020B0600070205080204" pitchFamily="34" charset="-128"/>
        <a:cs typeface="+mn-cs"/>
      </a:defRPr>
    </a:lvl6pPr>
    <a:lvl7pPr marL="2743200" algn="l" defTabSz="914400" rtl="0" eaLnBrk="1" latinLnBrk="0" hangingPunct="1">
      <a:defRPr sz="800" kern="1200">
        <a:solidFill>
          <a:schemeClr val="tx1"/>
        </a:solidFill>
        <a:latin typeface="Harlow Solid Italic" panose="04030604020F02020D02" pitchFamily="82" charset="0"/>
        <a:ea typeface="ＭＳ Ｐゴシック" panose="020B0600070205080204" pitchFamily="34" charset="-128"/>
        <a:cs typeface="+mn-cs"/>
      </a:defRPr>
    </a:lvl7pPr>
    <a:lvl8pPr marL="3200400" algn="l" defTabSz="914400" rtl="0" eaLnBrk="1" latinLnBrk="0" hangingPunct="1">
      <a:defRPr sz="800" kern="1200">
        <a:solidFill>
          <a:schemeClr val="tx1"/>
        </a:solidFill>
        <a:latin typeface="Harlow Solid Italic" panose="04030604020F02020D02" pitchFamily="82" charset="0"/>
        <a:ea typeface="ＭＳ Ｐゴシック" panose="020B0600070205080204" pitchFamily="34" charset="-128"/>
        <a:cs typeface="+mn-cs"/>
      </a:defRPr>
    </a:lvl8pPr>
    <a:lvl9pPr marL="3657600" algn="l" defTabSz="914400" rtl="0" eaLnBrk="1" latinLnBrk="0" hangingPunct="1">
      <a:defRPr sz="800" kern="1200">
        <a:solidFill>
          <a:schemeClr val="tx1"/>
        </a:solidFill>
        <a:latin typeface="Harlow Solid Italic" panose="04030604020F02020D02" pitchFamily="82"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307"/>
    <a:srgbClr val="D7CD01"/>
    <a:srgbClr val="DA525D"/>
    <a:srgbClr val="E39717"/>
    <a:srgbClr val="E9EAEE"/>
    <a:srgbClr val="B2BA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751" autoAdjust="0"/>
  </p:normalViewPr>
  <p:slideViewPr>
    <p:cSldViewPr snapToGrid="0">
      <p:cViewPr>
        <p:scale>
          <a:sx n="79" d="100"/>
          <a:sy n="79" d="100"/>
        </p:scale>
        <p:origin x="-19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135" cy="496095"/>
          </a:xfrm>
          <a:prstGeom prst="rect">
            <a:avLst/>
          </a:prstGeom>
          <a:noFill/>
          <a:ln>
            <a:noFill/>
          </a:ln>
          <a:effectLst/>
          <a:extLst>
            <a:ext uri="{FAA26D3D-D897-4be2-8F04-BA451C77F1D7}"/>
          </a:extLst>
        </p:spPr>
        <p:txBody>
          <a:bodyPr vert="horz" wrap="square" lIns="95553" tIns="47777" rIns="95553" bIns="47777" numCol="1" anchor="t" anchorCtr="0" compatLnSpc="1">
            <a:prstTxWarp prst="textNoShape">
              <a:avLst/>
            </a:prstTxWarp>
          </a:bodyPr>
          <a:lstStyle>
            <a:lvl1pPr defTabSz="955827" eaLnBrk="1" hangingPunct="1">
              <a:defRPr sz="1200">
                <a:latin typeface="Arial" charset="0"/>
                <a:ea typeface="ＭＳ Ｐゴシック" charset="0"/>
                <a:cs typeface="+mn-cs"/>
              </a:defRPr>
            </a:lvl1pPr>
          </a:lstStyle>
          <a:p>
            <a:pPr>
              <a:defRPr/>
            </a:pPr>
            <a:endParaRPr lang="nl-NL"/>
          </a:p>
        </p:txBody>
      </p:sp>
      <p:sp>
        <p:nvSpPr>
          <p:cNvPr id="36867" name="Rectangle 3"/>
          <p:cNvSpPr>
            <a:spLocks noGrp="1" noChangeArrowheads="1"/>
          </p:cNvSpPr>
          <p:nvPr>
            <p:ph type="dt" sz="quarter" idx="1"/>
          </p:nvPr>
        </p:nvSpPr>
        <p:spPr bwMode="auto">
          <a:xfrm>
            <a:off x="3849955" y="0"/>
            <a:ext cx="2946135" cy="496095"/>
          </a:xfrm>
          <a:prstGeom prst="rect">
            <a:avLst/>
          </a:prstGeom>
          <a:noFill/>
          <a:ln>
            <a:noFill/>
          </a:ln>
          <a:effectLst/>
          <a:extLst>
            <a:ext uri="{FAA26D3D-D897-4be2-8F04-BA451C77F1D7}"/>
          </a:extLst>
        </p:spPr>
        <p:txBody>
          <a:bodyPr vert="horz" wrap="square" lIns="95553" tIns="47777" rIns="95553" bIns="47777" numCol="1" anchor="t" anchorCtr="0" compatLnSpc="1">
            <a:prstTxWarp prst="textNoShape">
              <a:avLst/>
            </a:prstTxWarp>
          </a:bodyPr>
          <a:lstStyle>
            <a:lvl1pPr algn="r" defTabSz="955827" eaLnBrk="1" hangingPunct="1">
              <a:defRPr sz="1200">
                <a:latin typeface="Arial" charset="0"/>
                <a:ea typeface="ＭＳ Ｐゴシック" charset="0"/>
                <a:cs typeface="+mn-cs"/>
              </a:defRPr>
            </a:lvl1pPr>
          </a:lstStyle>
          <a:p>
            <a:pPr>
              <a:defRPr/>
            </a:pPr>
            <a:endParaRPr lang="nl-NL"/>
          </a:p>
        </p:txBody>
      </p:sp>
      <p:sp>
        <p:nvSpPr>
          <p:cNvPr id="36868" name="Rectangle 4"/>
          <p:cNvSpPr>
            <a:spLocks noGrp="1" noChangeArrowheads="1"/>
          </p:cNvSpPr>
          <p:nvPr>
            <p:ph type="ftr" sz="quarter" idx="2"/>
          </p:nvPr>
        </p:nvSpPr>
        <p:spPr bwMode="auto">
          <a:xfrm>
            <a:off x="0" y="9430546"/>
            <a:ext cx="2946135" cy="496095"/>
          </a:xfrm>
          <a:prstGeom prst="rect">
            <a:avLst/>
          </a:prstGeom>
          <a:noFill/>
          <a:ln>
            <a:noFill/>
          </a:ln>
          <a:effectLst/>
          <a:extLst>
            <a:ext uri="{FAA26D3D-D897-4be2-8F04-BA451C77F1D7}"/>
          </a:extLst>
        </p:spPr>
        <p:txBody>
          <a:bodyPr vert="horz" wrap="square" lIns="95553" tIns="47777" rIns="95553" bIns="47777" numCol="1" anchor="b" anchorCtr="0" compatLnSpc="1">
            <a:prstTxWarp prst="textNoShape">
              <a:avLst/>
            </a:prstTxWarp>
          </a:bodyPr>
          <a:lstStyle>
            <a:lvl1pPr defTabSz="955827" eaLnBrk="1" hangingPunct="1">
              <a:defRPr sz="1200">
                <a:latin typeface="Arial" charset="0"/>
                <a:ea typeface="ＭＳ Ｐゴシック" charset="0"/>
                <a:cs typeface="+mn-cs"/>
              </a:defRPr>
            </a:lvl1pPr>
          </a:lstStyle>
          <a:p>
            <a:pPr>
              <a:defRPr/>
            </a:pPr>
            <a:endParaRPr lang="nl-NL"/>
          </a:p>
        </p:txBody>
      </p:sp>
      <p:sp>
        <p:nvSpPr>
          <p:cNvPr id="36869" name="Rectangle 5"/>
          <p:cNvSpPr>
            <a:spLocks noGrp="1" noChangeArrowheads="1"/>
          </p:cNvSpPr>
          <p:nvPr>
            <p:ph type="sldNum" sz="quarter" idx="3"/>
          </p:nvPr>
        </p:nvSpPr>
        <p:spPr bwMode="auto">
          <a:xfrm>
            <a:off x="3849955" y="9430546"/>
            <a:ext cx="2946135" cy="496095"/>
          </a:xfrm>
          <a:prstGeom prst="rect">
            <a:avLst/>
          </a:prstGeom>
          <a:noFill/>
          <a:ln>
            <a:noFill/>
          </a:ln>
          <a:effectLst/>
          <a:extLst/>
        </p:spPr>
        <p:txBody>
          <a:bodyPr vert="horz" wrap="square" lIns="95553" tIns="47777" rIns="95553" bIns="47777" numCol="1" anchor="b" anchorCtr="0" compatLnSpc="1">
            <a:prstTxWarp prst="textNoShape">
              <a:avLst/>
            </a:prstTxWarp>
          </a:bodyPr>
          <a:lstStyle>
            <a:lvl1pPr algn="r" defTabSz="955827" eaLnBrk="1" hangingPunct="1">
              <a:defRPr sz="1200">
                <a:latin typeface="Arial" panose="020B0604020202020204" pitchFamily="34" charset="0"/>
              </a:defRPr>
            </a:lvl1pPr>
          </a:lstStyle>
          <a:p>
            <a:pPr>
              <a:defRPr/>
            </a:pPr>
            <a:fld id="{7F3CB357-AC78-40A2-9D4C-2DD5CD89118E}" type="slidenum">
              <a:rPr lang="nl-NL"/>
              <a:pPr>
                <a:defRPr/>
              </a:pPr>
              <a:t>‹nr.›</a:t>
            </a:fld>
            <a:endParaRPr lang="nl-NL"/>
          </a:p>
        </p:txBody>
      </p:sp>
    </p:spTree>
    <p:extLst>
      <p:ext uri="{BB962C8B-B14F-4D97-AF65-F5344CB8AC3E}">
        <p14:creationId xmlns:p14="http://schemas.microsoft.com/office/powerpoint/2010/main" val="36585892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135" cy="496095"/>
          </a:xfrm>
          <a:prstGeom prst="rect">
            <a:avLst/>
          </a:prstGeom>
          <a:noFill/>
          <a:ln>
            <a:noFill/>
          </a:ln>
          <a:effectLst/>
          <a:extLst>
            <a:ext uri="{FAA26D3D-D897-4be2-8F04-BA451C77F1D7}"/>
          </a:extLst>
        </p:spPr>
        <p:txBody>
          <a:bodyPr vert="horz" wrap="square" lIns="95553" tIns="47777" rIns="95553" bIns="47777" numCol="1" anchor="t" anchorCtr="0" compatLnSpc="1">
            <a:prstTxWarp prst="textNoShape">
              <a:avLst/>
            </a:prstTxWarp>
          </a:bodyPr>
          <a:lstStyle>
            <a:lvl1pPr defTabSz="955827" eaLnBrk="1" hangingPunct="1">
              <a:defRPr sz="1200">
                <a:latin typeface="Arial" charset="0"/>
                <a:ea typeface="ＭＳ Ｐゴシック" charset="0"/>
                <a:cs typeface="+mn-cs"/>
              </a:defRPr>
            </a:lvl1pPr>
          </a:lstStyle>
          <a:p>
            <a:pPr>
              <a:defRPr/>
            </a:pPr>
            <a:endParaRPr lang="nl-NL"/>
          </a:p>
        </p:txBody>
      </p:sp>
      <p:sp>
        <p:nvSpPr>
          <p:cNvPr id="4099" name="Rectangle 3"/>
          <p:cNvSpPr>
            <a:spLocks noGrp="1" noChangeArrowheads="1"/>
          </p:cNvSpPr>
          <p:nvPr>
            <p:ph type="dt" idx="1"/>
          </p:nvPr>
        </p:nvSpPr>
        <p:spPr bwMode="auto">
          <a:xfrm>
            <a:off x="3849955" y="0"/>
            <a:ext cx="2946135" cy="496095"/>
          </a:xfrm>
          <a:prstGeom prst="rect">
            <a:avLst/>
          </a:prstGeom>
          <a:noFill/>
          <a:ln>
            <a:noFill/>
          </a:ln>
          <a:effectLst/>
          <a:extLst>
            <a:ext uri="{FAA26D3D-D897-4be2-8F04-BA451C77F1D7}"/>
          </a:extLst>
        </p:spPr>
        <p:txBody>
          <a:bodyPr vert="horz" wrap="square" lIns="95553" tIns="47777" rIns="95553" bIns="47777" numCol="1" anchor="t" anchorCtr="0" compatLnSpc="1">
            <a:prstTxWarp prst="textNoShape">
              <a:avLst/>
            </a:prstTxWarp>
          </a:bodyPr>
          <a:lstStyle>
            <a:lvl1pPr algn="r" defTabSz="955827" eaLnBrk="1" hangingPunct="1">
              <a:defRPr sz="1200">
                <a:latin typeface="Arial" charset="0"/>
                <a:ea typeface="ＭＳ Ｐゴシック" charset="0"/>
                <a:cs typeface="+mn-cs"/>
              </a:defRPr>
            </a:lvl1pPr>
          </a:lstStyle>
          <a:p>
            <a:pPr>
              <a:defRPr/>
            </a:pPr>
            <a:endParaRPr lang="nl-NL"/>
          </a:p>
        </p:txBody>
      </p:sp>
      <p:sp>
        <p:nvSpPr>
          <p:cNvPr id="13316" name="Rectangle 4"/>
          <p:cNvSpPr>
            <a:spLocks noGrp="1" noRot="1" noChangeAspect="1" noChangeArrowheads="1" noTextEdit="1"/>
          </p:cNvSpPr>
          <p:nvPr>
            <p:ph type="sldImg" idx="2"/>
          </p:nvPr>
        </p:nvSpPr>
        <p:spPr bwMode="auto">
          <a:xfrm>
            <a:off x="915988" y="744538"/>
            <a:ext cx="4967287"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0244" y="4715273"/>
            <a:ext cx="5437188" cy="4468018"/>
          </a:xfrm>
          <a:prstGeom prst="rect">
            <a:avLst/>
          </a:prstGeom>
          <a:noFill/>
          <a:ln>
            <a:noFill/>
          </a:ln>
          <a:effectLst/>
          <a:extLst>
            <a:ext uri="{FAA26D3D-D897-4be2-8F04-BA451C77F1D7}"/>
          </a:extLst>
        </p:spPr>
        <p:txBody>
          <a:bodyPr vert="horz" wrap="square" lIns="95553" tIns="47777" rIns="95553" bIns="47777"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4102" name="Rectangle 6"/>
          <p:cNvSpPr>
            <a:spLocks noGrp="1" noChangeArrowheads="1"/>
          </p:cNvSpPr>
          <p:nvPr>
            <p:ph type="ftr" sz="quarter" idx="4"/>
          </p:nvPr>
        </p:nvSpPr>
        <p:spPr bwMode="auto">
          <a:xfrm>
            <a:off x="0" y="9430546"/>
            <a:ext cx="2946135" cy="496095"/>
          </a:xfrm>
          <a:prstGeom prst="rect">
            <a:avLst/>
          </a:prstGeom>
          <a:noFill/>
          <a:ln>
            <a:noFill/>
          </a:ln>
          <a:effectLst/>
          <a:extLst>
            <a:ext uri="{FAA26D3D-D897-4be2-8F04-BA451C77F1D7}"/>
          </a:extLst>
        </p:spPr>
        <p:txBody>
          <a:bodyPr vert="horz" wrap="square" lIns="95553" tIns="47777" rIns="95553" bIns="47777" numCol="1" anchor="b" anchorCtr="0" compatLnSpc="1">
            <a:prstTxWarp prst="textNoShape">
              <a:avLst/>
            </a:prstTxWarp>
          </a:bodyPr>
          <a:lstStyle>
            <a:lvl1pPr defTabSz="955827" eaLnBrk="1" hangingPunct="1">
              <a:defRPr sz="1200">
                <a:latin typeface="Arial" charset="0"/>
                <a:ea typeface="ＭＳ Ｐゴシック" charset="0"/>
                <a:cs typeface="+mn-cs"/>
              </a:defRPr>
            </a:lvl1pPr>
          </a:lstStyle>
          <a:p>
            <a:pPr>
              <a:defRPr/>
            </a:pPr>
            <a:endParaRPr lang="nl-NL"/>
          </a:p>
        </p:txBody>
      </p:sp>
      <p:sp>
        <p:nvSpPr>
          <p:cNvPr id="4103" name="Rectangle 7"/>
          <p:cNvSpPr>
            <a:spLocks noGrp="1" noChangeArrowheads="1"/>
          </p:cNvSpPr>
          <p:nvPr>
            <p:ph type="sldNum" sz="quarter" idx="5"/>
          </p:nvPr>
        </p:nvSpPr>
        <p:spPr bwMode="auto">
          <a:xfrm>
            <a:off x="3849955" y="9430546"/>
            <a:ext cx="2946135" cy="496095"/>
          </a:xfrm>
          <a:prstGeom prst="rect">
            <a:avLst/>
          </a:prstGeom>
          <a:noFill/>
          <a:ln>
            <a:noFill/>
          </a:ln>
          <a:effectLst/>
          <a:extLst>
            <a:ext uri="{FAA26D3D-D897-4be2-8F04-BA451C77F1D7}"/>
          </a:extLst>
        </p:spPr>
        <p:txBody>
          <a:bodyPr vert="horz" wrap="square" lIns="95553" tIns="47777" rIns="95553" bIns="47777" numCol="1" anchor="b" anchorCtr="0" compatLnSpc="1">
            <a:prstTxWarp prst="textNoShape">
              <a:avLst/>
            </a:prstTxWarp>
          </a:bodyPr>
          <a:lstStyle>
            <a:lvl1pPr algn="r" defTabSz="955827" eaLnBrk="1" hangingPunct="1">
              <a:defRPr sz="1200">
                <a:latin typeface="Arial" panose="020B0604020202020204" pitchFamily="34" charset="0"/>
              </a:defRPr>
            </a:lvl1pPr>
          </a:lstStyle>
          <a:p>
            <a:pPr>
              <a:defRPr/>
            </a:pPr>
            <a:fld id="{F15C20FB-748B-4ED9-AACA-BD5DB59CD96D}" type="slidenum">
              <a:rPr lang="nl-NL"/>
              <a:pPr>
                <a:defRPr/>
              </a:pPr>
              <a:t>‹nr.›</a:t>
            </a:fld>
            <a:endParaRPr lang="nl-NL"/>
          </a:p>
        </p:txBody>
      </p:sp>
    </p:spTree>
    <p:extLst>
      <p:ext uri="{BB962C8B-B14F-4D97-AF65-F5344CB8AC3E}">
        <p14:creationId xmlns:p14="http://schemas.microsoft.com/office/powerpoint/2010/main" val="187999769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827">
              <a:defRPr sz="800">
                <a:solidFill>
                  <a:schemeClr val="tx1"/>
                </a:solidFill>
                <a:latin typeface="Harlow Solid Italic" panose="04030604020F02020D02" pitchFamily="82" charset="0"/>
                <a:ea typeface="ＭＳ Ｐゴシック" panose="020B0600070205080204" pitchFamily="34" charset="-128"/>
              </a:defRPr>
            </a:lvl1pPr>
            <a:lvl2pPr marL="741836" indent="-285321" defTabSz="955827">
              <a:defRPr sz="800">
                <a:solidFill>
                  <a:schemeClr val="tx1"/>
                </a:solidFill>
                <a:latin typeface="Harlow Solid Italic" panose="04030604020F02020D02" pitchFamily="82" charset="0"/>
                <a:ea typeface="ＭＳ Ｐゴシック" panose="020B0600070205080204" pitchFamily="34" charset="-128"/>
              </a:defRPr>
            </a:lvl2pPr>
            <a:lvl3pPr marL="1141286" indent="-228257" defTabSz="955827">
              <a:defRPr sz="800">
                <a:solidFill>
                  <a:schemeClr val="tx1"/>
                </a:solidFill>
                <a:latin typeface="Harlow Solid Italic" panose="04030604020F02020D02" pitchFamily="82" charset="0"/>
                <a:ea typeface="ＭＳ Ｐゴシック" panose="020B0600070205080204" pitchFamily="34" charset="-128"/>
              </a:defRPr>
            </a:lvl3pPr>
            <a:lvl4pPr marL="1597800" indent="-228257" defTabSz="955827">
              <a:defRPr sz="800">
                <a:solidFill>
                  <a:schemeClr val="tx1"/>
                </a:solidFill>
                <a:latin typeface="Harlow Solid Italic" panose="04030604020F02020D02" pitchFamily="82" charset="0"/>
                <a:ea typeface="ＭＳ Ｐゴシック" panose="020B0600070205080204" pitchFamily="34" charset="-128"/>
              </a:defRPr>
            </a:lvl4pPr>
            <a:lvl5pPr marL="2054314" indent="-228257" defTabSz="955827">
              <a:defRPr sz="800">
                <a:solidFill>
                  <a:schemeClr val="tx1"/>
                </a:solidFill>
                <a:latin typeface="Harlow Solid Italic" panose="04030604020F02020D02" pitchFamily="82" charset="0"/>
                <a:ea typeface="ＭＳ Ｐゴシック" panose="020B0600070205080204" pitchFamily="34" charset="-128"/>
              </a:defRPr>
            </a:lvl5pPr>
            <a:lvl6pPr marL="2510828"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6pPr>
            <a:lvl7pPr marL="2967342"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7pPr>
            <a:lvl8pPr marL="3423857"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8pPr>
            <a:lvl9pPr marL="3880371"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9pPr>
          </a:lstStyle>
          <a:p>
            <a:fld id="{6785A9FB-EB94-4B5B-AF2A-01335ED5C82C}" type="slidenum">
              <a:rPr lang="nl-NL" altLang="nl-NL" sz="1200">
                <a:latin typeface="Arial" panose="020B0604020202020204" pitchFamily="34" charset="0"/>
              </a:rPr>
              <a:pPr/>
              <a:t>1</a:t>
            </a:fld>
            <a:endParaRPr lang="nl-NL" altLang="nl-NL" sz="1200">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ltLang="nl-NL" dirty="0">
                <a:latin typeface="Arial" panose="020B0604020202020204" pitchFamily="34" charset="0"/>
                <a:ea typeface="ＭＳ Ｐゴシック" panose="020B0600070205080204" pitchFamily="34" charset="-128"/>
              </a:rPr>
              <a:t>Conclusie als in 2016 er niet te veel ontslagen vallen van</a:t>
            </a:r>
            <a:r>
              <a:rPr lang="nl-NL" altLang="nl-NL" baseline="0" dirty="0">
                <a:latin typeface="Arial" panose="020B0604020202020204" pitchFamily="34" charset="0"/>
                <a:ea typeface="ＭＳ Ｐゴシック" panose="020B0600070205080204" pitchFamily="34" charset="-128"/>
              </a:rPr>
              <a:t> personen die nu tot de banenafspraak horen en een </a:t>
            </a:r>
            <a:r>
              <a:rPr lang="nl-NL" altLang="nl-NL" baseline="0" dirty="0" err="1">
                <a:latin typeface="Arial" panose="020B0604020202020204" pitchFamily="34" charset="0"/>
                <a:ea typeface="ＭＳ Ｐゴシック" panose="020B0600070205080204" pitchFamily="34" charset="-128"/>
              </a:rPr>
              <a:t>diesntverband</a:t>
            </a:r>
            <a:r>
              <a:rPr lang="nl-NL" altLang="nl-NL" baseline="0" dirty="0">
                <a:latin typeface="Arial" panose="020B0604020202020204" pitchFamily="34" charset="0"/>
                <a:ea typeface="ＭＳ Ｐゴシック" panose="020B0600070205080204" pitchFamily="34" charset="-128"/>
              </a:rPr>
              <a:t> hebben, dan ,.,,,,,</a:t>
            </a:r>
          </a:p>
          <a:p>
            <a:endParaRPr lang="nl-NL" altLang="nl-NL" baseline="0" dirty="0">
              <a:latin typeface="Arial" panose="020B0604020202020204" pitchFamily="34" charset="0"/>
              <a:ea typeface="ＭＳ Ｐゴシック" panose="020B0600070205080204" pitchFamily="34" charset="-128"/>
            </a:endParaRPr>
          </a:p>
          <a:p>
            <a:r>
              <a:rPr lang="nl-NL" altLang="nl-NL" baseline="0" dirty="0">
                <a:latin typeface="Arial" panose="020B0604020202020204" pitchFamily="34" charset="0"/>
                <a:ea typeface="ＭＳ Ｐゴシック" panose="020B0600070205080204" pitchFamily="34" charset="-128"/>
              </a:rPr>
              <a:t>Hebben we de banenafspraak gehaald.</a:t>
            </a:r>
          </a:p>
          <a:p>
            <a:endParaRPr lang="nl-NL" altLang="nl-NL" baseline="0" dirty="0">
              <a:latin typeface="Arial" panose="020B0604020202020204" pitchFamily="34" charset="0"/>
              <a:ea typeface="ＭＳ Ｐゴシック" panose="020B0600070205080204" pitchFamily="34" charset="-128"/>
            </a:endParaRPr>
          </a:p>
          <a:p>
            <a:r>
              <a:rPr lang="nl-NL" altLang="nl-NL" baseline="0" dirty="0">
                <a:latin typeface="Arial" panose="020B0604020202020204" pitchFamily="34" charset="0"/>
                <a:ea typeface="ＭＳ Ｐゴシック" panose="020B0600070205080204" pitchFamily="34" charset="-128"/>
              </a:rPr>
              <a:t>Werkgevers hebben 2016 vrijwel zeker banenafspraak gehaald, dus zomer 2017 eindresultaten 2018 geen quotumwet.</a:t>
            </a:r>
          </a:p>
          <a:p>
            <a:r>
              <a:rPr lang="nl-NL" altLang="nl-NL" baseline="0" dirty="0">
                <a:latin typeface="Arial" panose="020B0604020202020204" pitchFamily="34" charset="0"/>
                <a:ea typeface="ＭＳ Ｐゴシック" panose="020B0600070205080204" pitchFamily="34" charset="-128"/>
              </a:rPr>
              <a:t>In 2019 nieuwe kans.</a:t>
            </a:r>
            <a:endParaRPr lang="nl-NL" altLang="nl-NL" dirty="0">
              <a:latin typeface="Arial" panose="020B0604020202020204" pitchFamily="34" charset="0"/>
              <a:ea typeface="ＭＳ Ｐゴシック" panose="020B0600070205080204" pitchFamily="34" charset="-128"/>
            </a:endParaRPr>
          </a:p>
          <a:p>
            <a:endParaRPr lang="nl-NL" dirty="0"/>
          </a:p>
        </p:txBody>
      </p:sp>
      <p:sp>
        <p:nvSpPr>
          <p:cNvPr id="4" name="Tijdelijke aanduiding voor dianummer 3"/>
          <p:cNvSpPr>
            <a:spLocks noGrp="1"/>
          </p:cNvSpPr>
          <p:nvPr>
            <p:ph type="sldNum" sz="quarter" idx="10"/>
          </p:nvPr>
        </p:nvSpPr>
        <p:spPr/>
        <p:txBody>
          <a:bodyPr/>
          <a:lstStyle/>
          <a:p>
            <a:pPr>
              <a:defRPr/>
            </a:pPr>
            <a:fld id="{F15C20FB-748B-4ED9-AACA-BD5DB59CD96D}" type="slidenum">
              <a:rPr lang="nl-NL" smtClean="0"/>
              <a:pPr>
                <a:defRPr/>
              </a:pPr>
              <a:t>11</a:t>
            </a:fld>
            <a:endParaRPr lang="nl-NL"/>
          </a:p>
        </p:txBody>
      </p:sp>
    </p:spTree>
    <p:extLst>
      <p:ext uri="{BB962C8B-B14F-4D97-AF65-F5344CB8AC3E}">
        <p14:creationId xmlns:p14="http://schemas.microsoft.com/office/powerpoint/2010/main" val="3297433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Jobcoaching</a:t>
            </a:r>
            <a:r>
              <a:rPr lang="nl-NL" dirty="0"/>
              <a:t>: kun</a:t>
            </a:r>
            <a:r>
              <a:rPr lang="nl-NL" baseline="0" dirty="0"/>
              <a:t> je als werkgever zelf regelen: leidinggevende 2 dagen cursus: bv </a:t>
            </a:r>
            <a:r>
              <a:rPr lang="nl-NL" baseline="0" dirty="0" err="1"/>
              <a:t>ikbenharrie</a:t>
            </a:r>
            <a:r>
              <a:rPr lang="nl-NL" baseline="0" dirty="0"/>
              <a:t>, dan gecertificeerd jobcoach. </a:t>
            </a:r>
            <a:endParaRPr lang="nl-NL" dirty="0"/>
          </a:p>
          <a:p>
            <a:endParaRPr lang="nl-NL" dirty="0"/>
          </a:p>
          <a:p>
            <a:r>
              <a:rPr lang="nl-NL" dirty="0"/>
              <a:t>LIV: voor personen die vanaf</a:t>
            </a:r>
            <a:r>
              <a:rPr lang="nl-NL" baseline="0" dirty="0"/>
              <a:t> 100% tot 120% WML verdienen:</a:t>
            </a:r>
          </a:p>
          <a:p>
            <a:r>
              <a:rPr lang="nl-NL" baseline="0" dirty="0"/>
              <a:t>Voorstel ligt er tot 125% WML maar wel 40 </a:t>
            </a:r>
            <a:r>
              <a:rPr lang="nl-NL" baseline="0" dirty="0" err="1"/>
              <a:t>urige</a:t>
            </a:r>
            <a:r>
              <a:rPr lang="nl-NL" baseline="0" dirty="0"/>
              <a:t> werkwerk.</a:t>
            </a:r>
          </a:p>
          <a:p>
            <a:r>
              <a:rPr lang="nl-NL" baseline="0" dirty="0"/>
              <a:t>Goed opletten zitten haken en ogen aan. Persoon moet een totaal aantal uren in het jaar werken.</a:t>
            </a:r>
          </a:p>
          <a:p>
            <a:r>
              <a:rPr lang="nl-NL" baseline="0" dirty="0"/>
              <a:t>Pas na het jaar weet je of je er recht op hebt.</a:t>
            </a:r>
          </a:p>
          <a:p>
            <a:r>
              <a:rPr lang="nl-NL" baseline="0" dirty="0"/>
              <a:t>Korting gaat per gewerkt uur en is alleen geldig onder een bepaald gemiddeld uurloon.</a:t>
            </a:r>
          </a:p>
          <a:p>
            <a:endParaRPr lang="nl-NL" baseline="0" dirty="0"/>
          </a:p>
          <a:p>
            <a:endParaRPr lang="nl-NL" dirty="0"/>
          </a:p>
        </p:txBody>
      </p:sp>
      <p:sp>
        <p:nvSpPr>
          <p:cNvPr id="4" name="Tijdelijke aanduiding voor dianummer 3"/>
          <p:cNvSpPr>
            <a:spLocks noGrp="1"/>
          </p:cNvSpPr>
          <p:nvPr>
            <p:ph type="sldNum" sz="quarter" idx="10"/>
          </p:nvPr>
        </p:nvSpPr>
        <p:spPr/>
        <p:txBody>
          <a:bodyPr/>
          <a:lstStyle/>
          <a:p>
            <a:pPr>
              <a:defRPr/>
            </a:pPr>
            <a:fld id="{F15C20FB-748B-4ED9-AACA-BD5DB59CD96D}" type="slidenum">
              <a:rPr lang="nl-NL" smtClean="0"/>
              <a:pPr>
                <a:defRPr/>
              </a:pPr>
              <a:t>12</a:t>
            </a:fld>
            <a:endParaRPr lang="nl-NL"/>
          </a:p>
        </p:txBody>
      </p:sp>
    </p:spTree>
    <p:extLst>
      <p:ext uri="{BB962C8B-B14F-4D97-AF65-F5344CB8AC3E}">
        <p14:creationId xmlns:p14="http://schemas.microsoft.com/office/powerpoint/2010/main" val="3775756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dia-afbeelding 1"/>
          <p:cNvSpPr>
            <a:spLocks noGrp="1" noRot="1" noChangeAspect="1" noTextEdit="1"/>
          </p:cNvSpPr>
          <p:nvPr>
            <p:ph type="sldImg"/>
          </p:nvPr>
        </p:nvSpPr>
        <p:spPr>
          <a:ln/>
        </p:spPr>
      </p:sp>
      <p:sp>
        <p:nvSpPr>
          <p:cNvPr id="36867"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a:solidFill>
                <a:srgbClr val="000000"/>
              </a:solidFill>
              <a:latin typeface="Arial" panose="020B0604020202020204" pitchFamily="34" charset="0"/>
              <a:ea typeface="ＭＳ Ｐゴシック" panose="020B0600070205080204" pitchFamily="34" charset="-128"/>
            </a:endParaRPr>
          </a:p>
        </p:txBody>
      </p:sp>
      <p:sp>
        <p:nvSpPr>
          <p:cNvPr id="36868"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827">
              <a:defRPr sz="800">
                <a:solidFill>
                  <a:schemeClr val="tx1"/>
                </a:solidFill>
                <a:latin typeface="Harlow Solid Italic" panose="04030604020F02020D02" pitchFamily="82" charset="0"/>
                <a:ea typeface="ＭＳ Ｐゴシック" panose="020B0600070205080204" pitchFamily="34" charset="-128"/>
              </a:defRPr>
            </a:lvl1pPr>
            <a:lvl2pPr marL="741836" indent="-285321" defTabSz="955827">
              <a:defRPr sz="800">
                <a:solidFill>
                  <a:schemeClr val="tx1"/>
                </a:solidFill>
                <a:latin typeface="Harlow Solid Italic" panose="04030604020F02020D02" pitchFamily="82" charset="0"/>
                <a:ea typeface="ＭＳ Ｐゴシック" panose="020B0600070205080204" pitchFamily="34" charset="-128"/>
              </a:defRPr>
            </a:lvl2pPr>
            <a:lvl3pPr marL="1141286" indent="-228257" defTabSz="955827">
              <a:defRPr sz="800">
                <a:solidFill>
                  <a:schemeClr val="tx1"/>
                </a:solidFill>
                <a:latin typeface="Harlow Solid Italic" panose="04030604020F02020D02" pitchFamily="82" charset="0"/>
                <a:ea typeface="ＭＳ Ｐゴシック" panose="020B0600070205080204" pitchFamily="34" charset="-128"/>
              </a:defRPr>
            </a:lvl3pPr>
            <a:lvl4pPr marL="1597800" indent="-228257" defTabSz="955827">
              <a:defRPr sz="800">
                <a:solidFill>
                  <a:schemeClr val="tx1"/>
                </a:solidFill>
                <a:latin typeface="Harlow Solid Italic" panose="04030604020F02020D02" pitchFamily="82" charset="0"/>
                <a:ea typeface="ＭＳ Ｐゴシック" panose="020B0600070205080204" pitchFamily="34" charset="-128"/>
              </a:defRPr>
            </a:lvl4pPr>
            <a:lvl5pPr marL="2054314" indent="-228257" defTabSz="955827">
              <a:defRPr sz="800">
                <a:solidFill>
                  <a:schemeClr val="tx1"/>
                </a:solidFill>
                <a:latin typeface="Harlow Solid Italic" panose="04030604020F02020D02" pitchFamily="82" charset="0"/>
                <a:ea typeface="ＭＳ Ｐゴシック" panose="020B0600070205080204" pitchFamily="34" charset="-128"/>
              </a:defRPr>
            </a:lvl5pPr>
            <a:lvl6pPr marL="2510828"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6pPr>
            <a:lvl7pPr marL="2967342"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7pPr>
            <a:lvl8pPr marL="3423857"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8pPr>
            <a:lvl9pPr marL="3880371"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9pPr>
          </a:lstStyle>
          <a:p>
            <a:fld id="{ABD8213A-B509-48DF-833F-7A53B4C612BA}" type="slidenum">
              <a:rPr lang="nl-NL" altLang="nl-NL" sz="1200">
                <a:latin typeface="Arial" panose="020B0604020202020204" pitchFamily="34" charset="0"/>
              </a:rPr>
              <a:pPr/>
              <a:t>14</a:t>
            </a:fld>
            <a:endParaRPr lang="nl-NL" altLang="nl-NL" sz="12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Welkom!</a:t>
            </a:r>
          </a:p>
          <a:p>
            <a:r>
              <a:rPr lang="nl-NL" dirty="0"/>
              <a:t>Uitleg</a:t>
            </a:r>
            <a:r>
              <a:rPr lang="nl-NL" baseline="0" dirty="0"/>
              <a:t> Cedris: organisatie voor sociale werkbedrijven. Oudsher sociale werkvoorziening, maar nu verandering van onze leden naar uitvoerder participatiewet, sommige fuseren met sociale dienst, andere verzelfstandigen onderdelen van hun bedrijfsvoering. </a:t>
            </a:r>
          </a:p>
          <a:p>
            <a:endParaRPr lang="nl-NL" dirty="0"/>
          </a:p>
          <a:p>
            <a:r>
              <a:rPr lang="nl-NL" dirty="0"/>
              <a:t>Tussendoor als iets niet duidelijk is of opmerking maken kan en mag altijd!</a:t>
            </a:r>
          </a:p>
          <a:p>
            <a:endParaRPr lang="nl-NL" dirty="0"/>
          </a:p>
        </p:txBody>
      </p:sp>
      <p:sp>
        <p:nvSpPr>
          <p:cNvPr id="4" name="Tijdelijke aanduiding voor dianummer 3"/>
          <p:cNvSpPr>
            <a:spLocks noGrp="1"/>
          </p:cNvSpPr>
          <p:nvPr>
            <p:ph type="sldNum" sz="quarter" idx="10"/>
          </p:nvPr>
        </p:nvSpPr>
        <p:spPr/>
        <p:txBody>
          <a:bodyPr/>
          <a:lstStyle/>
          <a:p>
            <a:pPr>
              <a:defRPr/>
            </a:pPr>
            <a:fld id="{F15C20FB-748B-4ED9-AACA-BD5DB59CD96D}" type="slidenum">
              <a:rPr lang="nl-NL" smtClean="0"/>
              <a:pPr>
                <a:defRPr/>
              </a:pPr>
              <a:t>2</a:t>
            </a:fld>
            <a:endParaRPr lang="nl-NL"/>
          </a:p>
        </p:txBody>
      </p:sp>
    </p:spTree>
    <p:extLst>
      <p:ext uri="{BB962C8B-B14F-4D97-AF65-F5344CB8AC3E}">
        <p14:creationId xmlns:p14="http://schemas.microsoft.com/office/powerpoint/2010/main" val="3456191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het terrein van de sociale werkgelegenheid is veel in beweging. Die beweging wordt gestimuleerd en gestuurd door wet- en regelgeving. Een paar voorbeelden: </a:t>
            </a:r>
          </a:p>
          <a:p>
            <a:pPr lvl="0"/>
            <a:r>
              <a:rPr lang="nl-NL" dirty="0"/>
              <a:t>Iedereen die kan werken, maar tijdelijk of voor langere tijd ondersteuning nodig heeft, valt vanaf 1 januari 2015 onder de Participatiewet. </a:t>
            </a:r>
          </a:p>
          <a:p>
            <a:pPr lvl="0"/>
            <a:r>
              <a:rPr lang="nl-NL" dirty="0"/>
              <a:t>De Wajong is voortaan alleen bedoeld voor mensen zonder arbeidsvermogen. Jonggehandicapten die gedeeltelijk kunnen werken vallen sinds 2015 onder de participatiewet.</a:t>
            </a:r>
          </a:p>
          <a:p>
            <a:pPr lvl="0"/>
            <a:r>
              <a:rPr lang="nl-NL" dirty="0"/>
              <a:t>De WSW wordt de komende dertig jaar geleidelijk afgebouwd. </a:t>
            </a:r>
          </a:p>
          <a:p>
            <a:pPr lvl="0"/>
            <a:r>
              <a:rPr lang="nl-NL" dirty="0"/>
              <a:t>Parallel aan de afbouw van de WSW moeten gemeenten 30.000 beschutte werkplekken realiseren. Bedoeld voor mensen die wel betaald werk kunnen verrichten, maar vanwege hun begeleidingsbehoefte of noodzakelijke werkplekaanpassingen niet bij een gewone werkgever terecht kunnen.</a:t>
            </a:r>
          </a:p>
          <a:p>
            <a:pPr lvl="0"/>
            <a:r>
              <a:rPr lang="nl-NL" dirty="0"/>
              <a:t>Wet Banenafspraak: uiterlijk 2024 moeten er bij de overheid 25.000 garantiebanen zijn gerealiseerd. Het bedrijfsleven staat aan de lat voor 100.000 banen voor mensen met een beperking. Jaarlijks wordt gemonitord wat de stand van zaken is.  </a:t>
            </a:r>
          </a:p>
          <a:p>
            <a:r>
              <a:rPr lang="nl-NL" dirty="0"/>
              <a:t>We willen dat mensen met een arbeidsbeperking zoveel mogelijk een betaalde baan krijgen binnen het reguliere arbeidsproces. We denken niet langer in beperkingen van mensen, maar in mogelijkheden. </a:t>
            </a:r>
          </a:p>
          <a:p>
            <a:endParaRPr lang="nl-NL" dirty="0"/>
          </a:p>
        </p:txBody>
      </p:sp>
      <p:sp>
        <p:nvSpPr>
          <p:cNvPr id="4" name="Tijdelijke aanduiding voor dianummer 3"/>
          <p:cNvSpPr>
            <a:spLocks noGrp="1"/>
          </p:cNvSpPr>
          <p:nvPr>
            <p:ph type="sldNum" sz="quarter" idx="10"/>
          </p:nvPr>
        </p:nvSpPr>
        <p:spPr/>
        <p:txBody>
          <a:bodyPr/>
          <a:lstStyle/>
          <a:p>
            <a:pPr>
              <a:defRPr/>
            </a:pPr>
            <a:fld id="{F15C20FB-748B-4ED9-AACA-BD5DB59CD96D}" type="slidenum">
              <a:rPr lang="nl-NL" smtClean="0"/>
              <a:pPr>
                <a:defRPr/>
              </a:pPr>
              <a:t>3</a:t>
            </a:fld>
            <a:endParaRPr lang="nl-NL"/>
          </a:p>
        </p:txBody>
      </p:sp>
    </p:spTree>
    <p:extLst>
      <p:ext uri="{BB962C8B-B14F-4D97-AF65-F5344CB8AC3E}">
        <p14:creationId xmlns:p14="http://schemas.microsoft.com/office/powerpoint/2010/main" val="295102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a:ln/>
        </p:spPr>
      </p:sp>
      <p:sp>
        <p:nvSpPr>
          <p:cNvPr id="18435"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a:latin typeface="Arial" panose="020B0604020202020204" pitchFamily="34" charset="0"/>
                <a:ea typeface="ＭＳ Ｐゴシック" panose="020B0600070205080204" pitchFamily="34" charset="-128"/>
              </a:rPr>
              <a:t>Ruim 500.000 mensen met een afstand tot de arbeidsmarkt. Mensen die een kans verdienen. Gaat vaak om zeer gemotiveerde en loyale medewerkers die graag aan de slag willen.</a:t>
            </a:r>
          </a:p>
          <a:p>
            <a:endParaRPr lang="nl-NL" altLang="nl-NL" dirty="0">
              <a:latin typeface="Arial" panose="020B0604020202020204" pitchFamily="34" charset="0"/>
              <a:ea typeface="ＭＳ Ｐゴシック" panose="020B0600070205080204" pitchFamily="34" charset="-128"/>
            </a:endParaRPr>
          </a:p>
          <a:p>
            <a:r>
              <a:rPr lang="nl-NL" altLang="nl-NL" dirty="0">
                <a:latin typeface="Arial" panose="020B0604020202020204" pitchFamily="34" charset="0"/>
                <a:ea typeface="ＭＳ Ｐゴシック" panose="020B0600070205080204" pitchFamily="34" charset="-128"/>
              </a:rPr>
              <a:t>Samenvoeging van drie wetten. WWB,</a:t>
            </a:r>
            <a:r>
              <a:rPr lang="nl-NL" altLang="nl-NL" baseline="0" dirty="0">
                <a:latin typeface="Arial" panose="020B0604020202020204" pitchFamily="34" charset="0"/>
                <a:ea typeface="ＭＳ Ｐゴシック" panose="020B0600070205080204" pitchFamily="34" charset="-128"/>
              </a:rPr>
              <a:t> WSW en Wajong.</a:t>
            </a:r>
            <a:endParaRPr lang="nl-NL" altLang="nl-NL" dirty="0">
              <a:latin typeface="Arial" panose="020B0604020202020204" pitchFamily="34" charset="0"/>
              <a:ea typeface="ＭＳ Ｐゴシック" panose="020B0600070205080204" pitchFamily="34" charset="-128"/>
            </a:endParaRPr>
          </a:p>
        </p:txBody>
      </p:sp>
      <p:sp>
        <p:nvSpPr>
          <p:cNvPr id="18436"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657">
              <a:defRPr sz="800">
                <a:solidFill>
                  <a:schemeClr val="tx1"/>
                </a:solidFill>
                <a:latin typeface="Harlow Solid Italic" panose="04030604020F02020D02" pitchFamily="82" charset="0"/>
                <a:ea typeface="ＭＳ Ｐゴシック" panose="020B0600070205080204" pitchFamily="34" charset="-128"/>
              </a:defRPr>
            </a:lvl1pPr>
            <a:lvl2pPr marL="738665" indent="-283737" defTabSz="952657">
              <a:defRPr sz="800">
                <a:solidFill>
                  <a:schemeClr val="tx1"/>
                </a:solidFill>
                <a:latin typeface="Harlow Solid Italic" panose="04030604020F02020D02" pitchFamily="82" charset="0"/>
                <a:ea typeface="ＭＳ Ｐゴシック" panose="020B0600070205080204" pitchFamily="34" charset="-128"/>
              </a:defRPr>
            </a:lvl2pPr>
            <a:lvl3pPr marL="1136531" indent="-226672" defTabSz="952657">
              <a:defRPr sz="800">
                <a:solidFill>
                  <a:schemeClr val="tx1"/>
                </a:solidFill>
                <a:latin typeface="Harlow Solid Italic" panose="04030604020F02020D02" pitchFamily="82" charset="0"/>
                <a:ea typeface="ＭＳ Ｐゴシック" panose="020B0600070205080204" pitchFamily="34" charset="-128"/>
              </a:defRPr>
            </a:lvl3pPr>
            <a:lvl4pPr marL="1591459" indent="-226672" defTabSz="952657">
              <a:defRPr sz="800">
                <a:solidFill>
                  <a:schemeClr val="tx1"/>
                </a:solidFill>
                <a:latin typeface="Harlow Solid Italic" panose="04030604020F02020D02" pitchFamily="82" charset="0"/>
                <a:ea typeface="ＭＳ Ｐゴシック" panose="020B0600070205080204" pitchFamily="34" charset="-128"/>
              </a:defRPr>
            </a:lvl4pPr>
            <a:lvl5pPr marL="2047973" indent="-226672" defTabSz="952657">
              <a:defRPr sz="800">
                <a:solidFill>
                  <a:schemeClr val="tx1"/>
                </a:solidFill>
                <a:latin typeface="Harlow Solid Italic" panose="04030604020F02020D02" pitchFamily="82" charset="0"/>
                <a:ea typeface="ＭＳ Ｐゴシック" panose="020B0600070205080204" pitchFamily="34" charset="-128"/>
              </a:defRPr>
            </a:lvl5pPr>
            <a:lvl6pPr marL="2504488" indent="-226672" defTabSz="95265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6pPr>
            <a:lvl7pPr marL="2961002" indent="-226672" defTabSz="95265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7pPr>
            <a:lvl8pPr marL="3417516" indent="-226672" defTabSz="95265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8pPr>
            <a:lvl9pPr marL="3874030" indent="-226672" defTabSz="95265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9pPr>
          </a:lstStyle>
          <a:p>
            <a:fld id="{720E0195-6F9E-416C-A7B4-0041FE74E52D}" type="slidenum">
              <a:rPr lang="nl-NL" altLang="nl-NL" sz="1200">
                <a:latin typeface="Arial" panose="020B0604020202020204" pitchFamily="34" charset="0"/>
              </a:rPr>
              <a:pPr/>
              <a:t>4</a:t>
            </a:fld>
            <a:endParaRPr lang="nl-NL" altLang="nl-NL" sz="1200">
              <a:latin typeface="Arial" panose="020B0604020202020204" pitchFamily="34" charset="0"/>
            </a:endParaRPr>
          </a:p>
        </p:txBody>
      </p:sp>
    </p:spTree>
    <p:extLst>
      <p:ext uri="{BB962C8B-B14F-4D97-AF65-F5344CB8AC3E}">
        <p14:creationId xmlns:p14="http://schemas.microsoft.com/office/powerpoint/2010/main" val="1441359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a:ln/>
        </p:spPr>
      </p:sp>
      <p:sp>
        <p:nvSpPr>
          <p:cNvPr id="18435"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193" indent="-171193"/>
            <a:r>
              <a:rPr lang="nl-NL" altLang="nl-NL" dirty="0">
                <a:latin typeface="Arial" panose="020B0604020202020204" pitchFamily="34" charset="0"/>
                <a:ea typeface="ＭＳ Ｐゴシック" panose="020B0600070205080204" pitchFamily="34" charset="-128"/>
              </a:rPr>
              <a:t>Wanneer</a:t>
            </a:r>
            <a:r>
              <a:rPr lang="nl-NL" altLang="nl-NL" baseline="0" dirty="0">
                <a:latin typeface="Arial" panose="020B0604020202020204" pitchFamily="34" charset="0"/>
                <a:ea typeface="ＭＳ Ｐゴシック" panose="020B0600070205080204" pitchFamily="34" charset="-128"/>
              </a:rPr>
              <a:t> treedt Quotumwet in werking op z’n vroegst?</a:t>
            </a:r>
          </a:p>
          <a:p>
            <a:pPr marL="171193" indent="-171193"/>
            <a:r>
              <a:rPr lang="nl-NL" altLang="nl-NL" baseline="0" dirty="0">
                <a:latin typeface="Arial" panose="020B0604020202020204" pitchFamily="34" charset="0"/>
                <a:ea typeface="ＭＳ Ｐゴシック" panose="020B0600070205080204" pitchFamily="34" charset="-128"/>
              </a:rPr>
              <a:t>Pas in 2018.</a:t>
            </a:r>
          </a:p>
          <a:p>
            <a:pPr marL="171193" indent="-171193"/>
            <a:endParaRPr lang="nl-NL" altLang="nl-NL" baseline="0" dirty="0">
              <a:latin typeface="Arial" panose="020B0604020202020204" pitchFamily="34" charset="0"/>
              <a:ea typeface="ＭＳ Ｐゴシック" panose="020B0600070205080204" pitchFamily="34" charset="-128"/>
            </a:endParaRPr>
          </a:p>
          <a:p>
            <a:pPr marL="171193" indent="-171193"/>
            <a:r>
              <a:rPr lang="nl-NL" altLang="nl-NL" baseline="0" dirty="0">
                <a:latin typeface="Arial" panose="020B0604020202020204" pitchFamily="34" charset="0"/>
                <a:ea typeface="ＭＳ Ｐゴシック" panose="020B0600070205080204" pitchFamily="34" charset="-128"/>
              </a:rPr>
              <a:t>Zomer 2016 is de eindstand van 2015 van de Banenafspraak bekend en besproken in de TK.</a:t>
            </a:r>
          </a:p>
          <a:p>
            <a:pPr marL="171193" indent="-171193"/>
            <a:r>
              <a:rPr lang="nl-NL" altLang="nl-NL" baseline="0" dirty="0">
                <a:latin typeface="Arial" panose="020B0604020202020204" pitchFamily="34" charset="0"/>
                <a:ea typeface="ＭＳ Ｐゴシック" panose="020B0600070205080204" pitchFamily="34" charset="-128"/>
              </a:rPr>
              <a:t>Banenafspraak gehaald dus geen quotum in werking in 2017.</a:t>
            </a:r>
          </a:p>
        </p:txBody>
      </p:sp>
      <p:sp>
        <p:nvSpPr>
          <p:cNvPr id="18436"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827">
              <a:defRPr sz="800">
                <a:solidFill>
                  <a:schemeClr val="tx1"/>
                </a:solidFill>
                <a:latin typeface="Harlow Solid Italic" panose="04030604020F02020D02" pitchFamily="82" charset="0"/>
                <a:ea typeface="ＭＳ Ｐゴシック" panose="020B0600070205080204" pitchFamily="34" charset="-128"/>
              </a:defRPr>
            </a:lvl1pPr>
            <a:lvl2pPr marL="741836" indent="-285321" defTabSz="955827">
              <a:defRPr sz="800">
                <a:solidFill>
                  <a:schemeClr val="tx1"/>
                </a:solidFill>
                <a:latin typeface="Harlow Solid Italic" panose="04030604020F02020D02" pitchFamily="82" charset="0"/>
                <a:ea typeface="ＭＳ Ｐゴシック" panose="020B0600070205080204" pitchFamily="34" charset="-128"/>
              </a:defRPr>
            </a:lvl2pPr>
            <a:lvl3pPr marL="1141286" indent="-228257" defTabSz="955827">
              <a:defRPr sz="800">
                <a:solidFill>
                  <a:schemeClr val="tx1"/>
                </a:solidFill>
                <a:latin typeface="Harlow Solid Italic" panose="04030604020F02020D02" pitchFamily="82" charset="0"/>
                <a:ea typeface="ＭＳ Ｐゴシック" panose="020B0600070205080204" pitchFamily="34" charset="-128"/>
              </a:defRPr>
            </a:lvl3pPr>
            <a:lvl4pPr marL="1597800" indent="-228257" defTabSz="955827">
              <a:defRPr sz="800">
                <a:solidFill>
                  <a:schemeClr val="tx1"/>
                </a:solidFill>
                <a:latin typeface="Harlow Solid Italic" panose="04030604020F02020D02" pitchFamily="82" charset="0"/>
                <a:ea typeface="ＭＳ Ｐゴシック" panose="020B0600070205080204" pitchFamily="34" charset="-128"/>
              </a:defRPr>
            </a:lvl4pPr>
            <a:lvl5pPr marL="2054314" indent="-228257" defTabSz="955827">
              <a:defRPr sz="800">
                <a:solidFill>
                  <a:schemeClr val="tx1"/>
                </a:solidFill>
                <a:latin typeface="Harlow Solid Italic" panose="04030604020F02020D02" pitchFamily="82" charset="0"/>
                <a:ea typeface="ＭＳ Ｐゴシック" panose="020B0600070205080204" pitchFamily="34" charset="-128"/>
              </a:defRPr>
            </a:lvl5pPr>
            <a:lvl6pPr marL="2510828"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6pPr>
            <a:lvl7pPr marL="2967342"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7pPr>
            <a:lvl8pPr marL="3423857"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8pPr>
            <a:lvl9pPr marL="3880371"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9pPr>
          </a:lstStyle>
          <a:p>
            <a:fld id="{E5958878-C456-4F94-BAB8-51D5013F5C20}" type="slidenum">
              <a:rPr lang="nl-NL" altLang="nl-NL" sz="1200">
                <a:latin typeface="Arial" panose="020B0604020202020204" pitchFamily="34" charset="0"/>
              </a:rPr>
              <a:pPr/>
              <a:t>6</a:t>
            </a:fld>
            <a:endParaRPr lang="nl-NL" altLang="nl-NL" sz="120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dia-afbeelding 1"/>
          <p:cNvSpPr>
            <a:spLocks noGrp="1" noRot="1" noChangeAspect="1" noTextEdit="1"/>
          </p:cNvSpPr>
          <p:nvPr>
            <p:ph type="sldImg"/>
          </p:nvPr>
        </p:nvSpPr>
        <p:spPr>
          <a:ln/>
        </p:spPr>
      </p:sp>
      <p:sp>
        <p:nvSpPr>
          <p:cNvPr id="24579"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a:solidFill>
                  <a:srgbClr val="000000"/>
                </a:solidFill>
                <a:latin typeface="Arial" panose="020B0604020202020204" pitchFamily="34" charset="0"/>
                <a:ea typeface="ＭＳ Ｐゴシック" panose="020B0600070205080204" pitchFamily="34" charset="-128"/>
              </a:rPr>
              <a:t>.</a:t>
            </a:r>
            <a:endParaRPr lang="nl-NL" altLang="nl-NL">
              <a:latin typeface="Arial" panose="020B0604020202020204" pitchFamily="34" charset="0"/>
              <a:ea typeface="ＭＳ Ｐゴシック" panose="020B0600070205080204" pitchFamily="34" charset="-128"/>
            </a:endParaRPr>
          </a:p>
        </p:txBody>
      </p:sp>
      <p:sp>
        <p:nvSpPr>
          <p:cNvPr id="24580"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827">
              <a:defRPr sz="800">
                <a:solidFill>
                  <a:schemeClr val="tx1"/>
                </a:solidFill>
                <a:latin typeface="Harlow Solid Italic" panose="04030604020F02020D02" pitchFamily="82" charset="0"/>
                <a:ea typeface="ＭＳ Ｐゴシック" panose="020B0600070205080204" pitchFamily="34" charset="-128"/>
              </a:defRPr>
            </a:lvl1pPr>
            <a:lvl2pPr marL="741836" indent="-285321" defTabSz="955827">
              <a:defRPr sz="800">
                <a:solidFill>
                  <a:schemeClr val="tx1"/>
                </a:solidFill>
                <a:latin typeface="Harlow Solid Italic" panose="04030604020F02020D02" pitchFamily="82" charset="0"/>
                <a:ea typeface="ＭＳ Ｐゴシック" panose="020B0600070205080204" pitchFamily="34" charset="-128"/>
              </a:defRPr>
            </a:lvl2pPr>
            <a:lvl3pPr marL="1141286" indent="-228257" defTabSz="955827">
              <a:defRPr sz="800">
                <a:solidFill>
                  <a:schemeClr val="tx1"/>
                </a:solidFill>
                <a:latin typeface="Harlow Solid Italic" panose="04030604020F02020D02" pitchFamily="82" charset="0"/>
                <a:ea typeface="ＭＳ Ｐゴシック" panose="020B0600070205080204" pitchFamily="34" charset="-128"/>
              </a:defRPr>
            </a:lvl3pPr>
            <a:lvl4pPr marL="1597800" indent="-228257" defTabSz="955827">
              <a:defRPr sz="800">
                <a:solidFill>
                  <a:schemeClr val="tx1"/>
                </a:solidFill>
                <a:latin typeface="Harlow Solid Italic" panose="04030604020F02020D02" pitchFamily="82" charset="0"/>
                <a:ea typeface="ＭＳ Ｐゴシック" panose="020B0600070205080204" pitchFamily="34" charset="-128"/>
              </a:defRPr>
            </a:lvl4pPr>
            <a:lvl5pPr marL="2054314" indent="-228257" defTabSz="955827">
              <a:defRPr sz="800">
                <a:solidFill>
                  <a:schemeClr val="tx1"/>
                </a:solidFill>
                <a:latin typeface="Harlow Solid Italic" panose="04030604020F02020D02" pitchFamily="82" charset="0"/>
                <a:ea typeface="ＭＳ Ｐゴシック" panose="020B0600070205080204" pitchFamily="34" charset="-128"/>
              </a:defRPr>
            </a:lvl5pPr>
            <a:lvl6pPr marL="2510828"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6pPr>
            <a:lvl7pPr marL="2967342"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7pPr>
            <a:lvl8pPr marL="3423857"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8pPr>
            <a:lvl9pPr marL="3880371"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9pPr>
          </a:lstStyle>
          <a:p>
            <a:fld id="{EA252F2C-4FCD-4A74-AD75-39686B4E3E4A}" type="slidenum">
              <a:rPr lang="nl-NL" altLang="nl-NL" sz="1200">
                <a:latin typeface="Arial" panose="020B0604020202020204" pitchFamily="34" charset="0"/>
              </a:rPr>
              <a:pPr/>
              <a:t>7</a:t>
            </a:fld>
            <a:endParaRPr lang="nl-NL" altLang="nl-NL" sz="120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Controleer</a:t>
            </a:r>
            <a:r>
              <a:rPr lang="nl-NL" baseline="0" dirty="0"/>
              <a:t> dit altijd!</a:t>
            </a:r>
          </a:p>
          <a:p>
            <a:endParaRPr lang="nl-NL" baseline="0" dirty="0"/>
          </a:p>
          <a:p>
            <a:r>
              <a:rPr lang="nl-NL" baseline="0" dirty="0"/>
              <a:t>Kandidaten verkenner Banenafspraak UWV: niet </a:t>
            </a:r>
          </a:p>
          <a:p>
            <a:endParaRPr lang="nl-NL" baseline="0" dirty="0"/>
          </a:p>
          <a:p>
            <a:r>
              <a:rPr lang="nl-NL" baseline="0" dirty="0"/>
              <a:t>Voorbereiding volgende </a:t>
            </a:r>
            <a:r>
              <a:rPr lang="nl-NL" baseline="0" dirty="0" err="1"/>
              <a:t>sheer</a:t>
            </a:r>
            <a:r>
              <a:rPr lang="nl-NL" baseline="0" dirty="0"/>
              <a:t>: filmpje van Peter: doelgroep!</a:t>
            </a:r>
          </a:p>
          <a:p>
            <a:r>
              <a:rPr lang="nl-NL" baseline="0" dirty="0"/>
              <a:t>Om een beeld te krijgen.</a:t>
            </a:r>
          </a:p>
          <a:p>
            <a:endParaRPr lang="nl-NL" dirty="0"/>
          </a:p>
          <a:p>
            <a:endParaRPr lang="nl-NL" dirty="0"/>
          </a:p>
        </p:txBody>
      </p:sp>
      <p:sp>
        <p:nvSpPr>
          <p:cNvPr id="4" name="Tijdelijke aanduiding voor dianummer 3"/>
          <p:cNvSpPr>
            <a:spLocks noGrp="1"/>
          </p:cNvSpPr>
          <p:nvPr>
            <p:ph type="sldNum" sz="quarter" idx="10"/>
          </p:nvPr>
        </p:nvSpPr>
        <p:spPr/>
        <p:txBody>
          <a:bodyPr/>
          <a:lstStyle/>
          <a:p>
            <a:pPr>
              <a:defRPr/>
            </a:pPr>
            <a:fld id="{F15C20FB-748B-4ED9-AACA-BD5DB59CD96D}" type="slidenum">
              <a:rPr lang="nl-NL" smtClean="0"/>
              <a:pPr>
                <a:defRPr/>
              </a:pPr>
              <a:t>8</a:t>
            </a:fld>
            <a:endParaRPr lang="nl-NL"/>
          </a:p>
        </p:txBody>
      </p:sp>
    </p:spTree>
    <p:extLst>
      <p:ext uri="{BB962C8B-B14F-4D97-AF65-F5344CB8AC3E}">
        <p14:creationId xmlns:p14="http://schemas.microsoft.com/office/powerpoint/2010/main" val="2705402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13028">
              <a:defRPr/>
            </a:pPr>
            <a:r>
              <a:rPr lang="nl-NL" b="1" dirty="0"/>
              <a:t>Op welke manier zou u binnen de eigen organisatie werkgelegenheid kunnen bieden mensen met een afstand tot de arbeidsmarkt? </a:t>
            </a:r>
          </a:p>
          <a:p>
            <a:pPr defTabSz="913028">
              <a:defRPr/>
            </a:pPr>
            <a:r>
              <a:rPr lang="nl-NL" b="1" dirty="0"/>
              <a:t>Zou u Peter een plek kunnen geven binnen uw organisatie? </a:t>
            </a:r>
          </a:p>
          <a:p>
            <a:pPr defTabSz="913028">
              <a:defRPr/>
            </a:pPr>
            <a:endParaRPr lang="nl-NL" b="1" dirty="0"/>
          </a:p>
          <a:p>
            <a:endParaRPr lang="nl-NL" dirty="0"/>
          </a:p>
        </p:txBody>
      </p:sp>
      <p:sp>
        <p:nvSpPr>
          <p:cNvPr id="4" name="Tijdelijke aanduiding voor dianummer 3"/>
          <p:cNvSpPr>
            <a:spLocks noGrp="1"/>
          </p:cNvSpPr>
          <p:nvPr>
            <p:ph type="sldNum" sz="quarter" idx="10"/>
          </p:nvPr>
        </p:nvSpPr>
        <p:spPr/>
        <p:txBody>
          <a:bodyPr/>
          <a:lstStyle/>
          <a:p>
            <a:pPr>
              <a:defRPr/>
            </a:pPr>
            <a:fld id="{F15C20FB-748B-4ED9-AACA-BD5DB59CD96D}" type="slidenum">
              <a:rPr lang="nl-NL" smtClean="0"/>
              <a:pPr>
                <a:defRPr/>
              </a:pPr>
              <a:t>9</a:t>
            </a:fld>
            <a:endParaRPr lang="nl-NL"/>
          </a:p>
        </p:txBody>
      </p:sp>
    </p:spTree>
    <p:extLst>
      <p:ext uri="{BB962C8B-B14F-4D97-AF65-F5344CB8AC3E}">
        <p14:creationId xmlns:p14="http://schemas.microsoft.com/office/powerpoint/2010/main" val="1715217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a:ln/>
        </p:spPr>
      </p:sp>
      <p:sp>
        <p:nvSpPr>
          <p:cNvPr id="28675" name="Tijdelijke aanduiding voor notiti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nl-NL" altLang="nl-NL">
              <a:latin typeface="Arial" panose="020B0604020202020204" pitchFamily="34" charset="0"/>
              <a:ea typeface="ＭＳ Ｐゴシック" panose="020B0600070205080204" pitchFamily="34" charset="-128"/>
            </a:endParaRPr>
          </a:p>
        </p:txBody>
      </p:sp>
      <p:sp>
        <p:nvSpPr>
          <p:cNvPr id="28676" name="Tijdelijke aanduiding voor dianumm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827">
              <a:defRPr sz="800">
                <a:solidFill>
                  <a:schemeClr val="tx1"/>
                </a:solidFill>
                <a:latin typeface="Harlow Solid Italic" panose="04030604020F02020D02" pitchFamily="82" charset="0"/>
                <a:ea typeface="ＭＳ Ｐゴシック" panose="020B0600070205080204" pitchFamily="34" charset="-128"/>
              </a:defRPr>
            </a:lvl1pPr>
            <a:lvl2pPr marL="741836" indent="-285321" defTabSz="955827">
              <a:defRPr sz="800">
                <a:solidFill>
                  <a:schemeClr val="tx1"/>
                </a:solidFill>
                <a:latin typeface="Harlow Solid Italic" panose="04030604020F02020D02" pitchFamily="82" charset="0"/>
                <a:ea typeface="ＭＳ Ｐゴシック" panose="020B0600070205080204" pitchFamily="34" charset="-128"/>
              </a:defRPr>
            </a:lvl2pPr>
            <a:lvl3pPr marL="1141286" indent="-228257" defTabSz="955827">
              <a:defRPr sz="800">
                <a:solidFill>
                  <a:schemeClr val="tx1"/>
                </a:solidFill>
                <a:latin typeface="Harlow Solid Italic" panose="04030604020F02020D02" pitchFamily="82" charset="0"/>
                <a:ea typeface="ＭＳ Ｐゴシック" panose="020B0600070205080204" pitchFamily="34" charset="-128"/>
              </a:defRPr>
            </a:lvl3pPr>
            <a:lvl4pPr marL="1597800" indent="-228257" defTabSz="955827">
              <a:defRPr sz="800">
                <a:solidFill>
                  <a:schemeClr val="tx1"/>
                </a:solidFill>
                <a:latin typeface="Harlow Solid Italic" panose="04030604020F02020D02" pitchFamily="82" charset="0"/>
                <a:ea typeface="ＭＳ Ｐゴシック" panose="020B0600070205080204" pitchFamily="34" charset="-128"/>
              </a:defRPr>
            </a:lvl4pPr>
            <a:lvl5pPr marL="2054314" indent="-228257" defTabSz="955827">
              <a:defRPr sz="800">
                <a:solidFill>
                  <a:schemeClr val="tx1"/>
                </a:solidFill>
                <a:latin typeface="Harlow Solid Italic" panose="04030604020F02020D02" pitchFamily="82" charset="0"/>
                <a:ea typeface="ＭＳ Ｐゴシック" panose="020B0600070205080204" pitchFamily="34" charset="-128"/>
              </a:defRPr>
            </a:lvl5pPr>
            <a:lvl6pPr marL="2510828"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6pPr>
            <a:lvl7pPr marL="2967342"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7pPr>
            <a:lvl8pPr marL="3423857"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8pPr>
            <a:lvl9pPr marL="3880371" indent="-228257" defTabSz="955827"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9pPr>
          </a:lstStyle>
          <a:p>
            <a:fld id="{4B356B83-F5A7-47F3-AFC7-5741BFE1B743}" type="slidenum">
              <a:rPr lang="nl-NL" altLang="nl-NL" sz="1200">
                <a:latin typeface="Arial" panose="020B0604020202020204" pitchFamily="34" charset="0"/>
              </a:rPr>
              <a:pPr/>
              <a:t>10</a:t>
            </a:fld>
            <a:endParaRPr lang="nl-NL" altLang="nl-NL"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23032" y="251505"/>
            <a:ext cx="7632706" cy="2760175"/>
          </a:xfrm>
        </p:spPr>
        <p:txBody>
          <a:bodyPr/>
          <a:lstStyle>
            <a:lvl1pPr>
              <a:defRPr sz="4000">
                <a:latin typeface="+mn-lt"/>
              </a:defRPr>
            </a:lvl1pPr>
          </a:lstStyle>
          <a:p>
            <a:pPr lvl="0"/>
            <a:r>
              <a:rPr lang="nl-NL" noProof="0" dirty="0"/>
              <a:t>Klik om het opmaakprofiel te bewerken</a:t>
            </a:r>
          </a:p>
        </p:txBody>
      </p:sp>
      <p:sp>
        <p:nvSpPr>
          <p:cNvPr id="3" name="Rectangle 9"/>
          <p:cNvSpPr>
            <a:spLocks noGrp="1" noChangeArrowheads="1"/>
          </p:cNvSpPr>
          <p:nvPr>
            <p:ph type="dt" sz="half" idx="10"/>
          </p:nvPr>
        </p:nvSpPr>
        <p:spPr/>
        <p:txBody>
          <a:bodyPr/>
          <a:lstStyle>
            <a:lvl1pPr>
              <a:defRPr/>
            </a:lvl1pPr>
          </a:lstStyle>
          <a:p>
            <a:pPr>
              <a:defRPr/>
            </a:pPr>
            <a:endParaRPr lang="nl-NL"/>
          </a:p>
        </p:txBody>
      </p:sp>
      <p:sp>
        <p:nvSpPr>
          <p:cNvPr id="4" name="Rectangle 10"/>
          <p:cNvSpPr>
            <a:spLocks noGrp="1" noChangeArrowheads="1"/>
          </p:cNvSpPr>
          <p:nvPr>
            <p:ph type="ftr" sz="quarter" idx="11"/>
          </p:nvPr>
        </p:nvSpPr>
        <p:spPr/>
        <p:txBody>
          <a:bodyPr/>
          <a:lstStyle>
            <a:lvl1pPr>
              <a:defRPr>
                <a:solidFill>
                  <a:srgbClr val="000000"/>
                </a:solidFill>
              </a:defRPr>
            </a:lvl1pPr>
          </a:lstStyle>
          <a:p>
            <a:pPr>
              <a:defRPr/>
            </a:pPr>
            <a:r>
              <a:rPr lang="nl-NL"/>
              <a:t>Voettekst</a:t>
            </a:r>
          </a:p>
        </p:txBody>
      </p:sp>
      <p:sp>
        <p:nvSpPr>
          <p:cNvPr id="5" name="Rectangle 11"/>
          <p:cNvSpPr>
            <a:spLocks noGrp="1" noChangeArrowheads="1"/>
          </p:cNvSpPr>
          <p:nvPr>
            <p:ph type="sldNum" sz="quarter" idx="12"/>
          </p:nvPr>
        </p:nvSpPr>
        <p:spPr>
          <a:xfrm>
            <a:off x="7129463" y="6405563"/>
            <a:ext cx="1535112" cy="252412"/>
          </a:xfrm>
        </p:spPr>
        <p:txBody>
          <a:bodyPr/>
          <a:lstStyle>
            <a:lvl1pPr>
              <a:defRPr>
                <a:solidFill>
                  <a:srgbClr val="000000"/>
                </a:solidFill>
              </a:defRPr>
            </a:lvl1pPr>
          </a:lstStyle>
          <a:p>
            <a:pPr>
              <a:defRPr/>
            </a:pPr>
            <a:r>
              <a:rPr lang="nl-NL"/>
              <a:t>Pagina </a:t>
            </a:r>
            <a:fld id="{61AF0DEB-8AD1-456F-87B4-43D06A2CEEE2}" type="slidenum">
              <a:rPr lang="nl-NL"/>
              <a:pPr>
                <a:defRPr/>
              </a:pPr>
              <a:t>‹nr.›</a:t>
            </a:fld>
            <a:endParaRPr lang="nl-NL"/>
          </a:p>
        </p:txBody>
      </p:sp>
    </p:spTree>
    <p:extLst>
      <p:ext uri="{BB962C8B-B14F-4D97-AF65-F5344CB8AC3E}">
        <p14:creationId xmlns:p14="http://schemas.microsoft.com/office/powerpoint/2010/main" val="254118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endParaRPr lang="nl-NL"/>
          </a:p>
        </p:txBody>
      </p:sp>
      <p:sp>
        <p:nvSpPr>
          <p:cNvPr id="5" name="Tijdelijke aanduiding voor voettekst 4"/>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6" name="Tijdelijke aanduiding voor dianummer 5"/>
          <p:cNvSpPr>
            <a:spLocks noGrp="1"/>
          </p:cNvSpPr>
          <p:nvPr>
            <p:ph type="sldNum" sz="quarter" idx="12"/>
          </p:nvPr>
        </p:nvSpPr>
        <p:spPr/>
        <p:txBody>
          <a:bodyPr/>
          <a:lstStyle>
            <a:lvl1pPr>
              <a:defRPr>
                <a:solidFill>
                  <a:srgbClr val="000000"/>
                </a:solidFill>
              </a:defRPr>
            </a:lvl1pPr>
          </a:lstStyle>
          <a:p>
            <a:pPr>
              <a:defRPr/>
            </a:pPr>
            <a:r>
              <a:rPr lang="nl-NL"/>
              <a:t>Pagina </a:t>
            </a:r>
            <a:fld id="{710D1E73-0962-4E21-9A4E-888CAE11CC1F}" type="slidenum">
              <a:rPr lang="nl-NL"/>
              <a:pPr>
                <a:defRPr/>
              </a:pPr>
              <a:t>‹nr.›</a:t>
            </a:fld>
            <a:endParaRPr lang="nl-NL"/>
          </a:p>
        </p:txBody>
      </p:sp>
    </p:spTree>
    <p:extLst>
      <p:ext uri="{BB962C8B-B14F-4D97-AF65-F5344CB8AC3E}">
        <p14:creationId xmlns:p14="http://schemas.microsoft.com/office/powerpoint/2010/main" val="153537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270626" y="1527841"/>
            <a:ext cx="1563271" cy="4526883"/>
          </a:xfrm>
        </p:spPr>
        <p:txBody>
          <a:bodyPr vert="eaVert"/>
          <a:lstStyle>
            <a:lvl1pPr>
              <a:defRPr>
                <a:solidFill>
                  <a:srgbClr val="000000"/>
                </a:solidFill>
              </a:defRPr>
            </a:lvl1pPr>
          </a:lstStyle>
          <a:p>
            <a:r>
              <a:rPr lang="nl-NL" dirty="0"/>
              <a:t>Titelstijl van model bewerken</a:t>
            </a:r>
          </a:p>
        </p:txBody>
      </p:sp>
      <p:sp>
        <p:nvSpPr>
          <p:cNvPr id="3" name="Tijdelijke aanduiding voor verticale tekst 2"/>
          <p:cNvSpPr>
            <a:spLocks noGrp="1"/>
          </p:cNvSpPr>
          <p:nvPr>
            <p:ph type="body" orient="vert" idx="1"/>
          </p:nvPr>
        </p:nvSpPr>
        <p:spPr>
          <a:xfrm>
            <a:off x="485775" y="1527842"/>
            <a:ext cx="5632450" cy="4526882"/>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endParaRPr lang="nl-NL"/>
          </a:p>
        </p:txBody>
      </p:sp>
      <p:sp>
        <p:nvSpPr>
          <p:cNvPr id="5" name="Tijdelijke aanduiding voor voettekst 4"/>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6" name="Tijdelijke aanduiding voor dianummer 5"/>
          <p:cNvSpPr>
            <a:spLocks noGrp="1"/>
          </p:cNvSpPr>
          <p:nvPr>
            <p:ph type="sldNum" sz="quarter" idx="12"/>
          </p:nvPr>
        </p:nvSpPr>
        <p:spPr/>
        <p:txBody>
          <a:bodyPr/>
          <a:lstStyle>
            <a:lvl1pPr>
              <a:defRPr>
                <a:solidFill>
                  <a:srgbClr val="000000"/>
                </a:solidFill>
              </a:defRPr>
            </a:lvl1pPr>
          </a:lstStyle>
          <a:p>
            <a:pPr>
              <a:defRPr/>
            </a:pPr>
            <a:r>
              <a:rPr lang="nl-NL"/>
              <a:t>Pagina </a:t>
            </a:r>
            <a:fld id="{6C359E06-E07D-47BD-B763-E25FCDF8E668}" type="slidenum">
              <a:rPr lang="nl-NL"/>
              <a:pPr>
                <a:defRPr/>
              </a:pPr>
              <a:t>‹nr.›</a:t>
            </a:fld>
            <a:endParaRPr lang="nl-NL"/>
          </a:p>
        </p:txBody>
      </p:sp>
    </p:spTree>
    <p:extLst>
      <p:ext uri="{BB962C8B-B14F-4D97-AF65-F5344CB8AC3E}">
        <p14:creationId xmlns:p14="http://schemas.microsoft.com/office/powerpoint/2010/main" val="68963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endParaRPr lang="nl-NL"/>
          </a:p>
        </p:txBody>
      </p:sp>
      <p:sp>
        <p:nvSpPr>
          <p:cNvPr id="5" name="Tijdelijke aanduiding voor voettekst 4"/>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6" name="Tijdelijke aanduiding voor dianummer 5"/>
          <p:cNvSpPr>
            <a:spLocks noGrp="1"/>
          </p:cNvSpPr>
          <p:nvPr>
            <p:ph type="sldNum" sz="quarter" idx="12"/>
          </p:nvPr>
        </p:nvSpPr>
        <p:spPr/>
        <p:txBody>
          <a:bodyPr/>
          <a:lstStyle>
            <a:lvl1pPr>
              <a:defRPr>
                <a:solidFill>
                  <a:srgbClr val="000000"/>
                </a:solidFill>
              </a:defRPr>
            </a:lvl1pPr>
          </a:lstStyle>
          <a:p>
            <a:pPr>
              <a:defRPr/>
            </a:pPr>
            <a:r>
              <a:rPr lang="nl-NL"/>
              <a:t>Pagina </a:t>
            </a:r>
            <a:fld id="{13355B0F-A01C-4E9B-AE0F-A7ED0B003CDF}" type="slidenum">
              <a:rPr lang="nl-NL"/>
              <a:pPr>
                <a:defRPr/>
              </a:pPr>
              <a:t>‹nr.›</a:t>
            </a:fld>
            <a:endParaRPr lang="nl-NL"/>
          </a:p>
        </p:txBody>
      </p:sp>
    </p:spTree>
    <p:extLst>
      <p:ext uri="{BB962C8B-B14F-4D97-AF65-F5344CB8AC3E}">
        <p14:creationId xmlns:p14="http://schemas.microsoft.com/office/powerpoint/2010/main" val="1828773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solidFill>
                  <a:srgbClr val="000000"/>
                </a:solidFill>
              </a:defRPr>
            </a:lvl1pPr>
          </a:lstStyle>
          <a:p>
            <a:r>
              <a:rPr lang="nl-NL" dirty="0"/>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endParaRPr lang="nl-NL"/>
          </a:p>
        </p:txBody>
      </p:sp>
      <p:sp>
        <p:nvSpPr>
          <p:cNvPr id="5" name="Tijdelijke aanduiding voor voettekst 4"/>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6" name="Tijdelijke aanduiding voor dianummer 5"/>
          <p:cNvSpPr>
            <a:spLocks noGrp="1"/>
          </p:cNvSpPr>
          <p:nvPr>
            <p:ph type="sldNum" sz="quarter" idx="12"/>
          </p:nvPr>
        </p:nvSpPr>
        <p:spPr/>
        <p:txBody>
          <a:bodyPr/>
          <a:lstStyle>
            <a:lvl1pPr>
              <a:defRPr>
                <a:solidFill>
                  <a:srgbClr val="000000"/>
                </a:solidFill>
              </a:defRPr>
            </a:lvl1pPr>
          </a:lstStyle>
          <a:p>
            <a:pPr>
              <a:defRPr/>
            </a:pPr>
            <a:r>
              <a:rPr lang="nl-NL"/>
              <a:t>Pagina </a:t>
            </a:r>
            <a:fld id="{532D32E9-725A-4A66-B8BC-94EB9A1D03D8}" type="slidenum">
              <a:rPr lang="nl-NL"/>
              <a:pPr>
                <a:defRPr/>
              </a:pPr>
              <a:t>‹nr.›</a:t>
            </a:fld>
            <a:endParaRPr lang="nl-NL"/>
          </a:p>
        </p:txBody>
      </p:sp>
    </p:spTree>
    <p:extLst>
      <p:ext uri="{BB962C8B-B14F-4D97-AF65-F5344CB8AC3E}">
        <p14:creationId xmlns:p14="http://schemas.microsoft.com/office/powerpoint/2010/main" val="168303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85775" y="1573213"/>
            <a:ext cx="3779838" cy="4481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418013" y="1573213"/>
            <a:ext cx="3779837" cy="4481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pPr>
              <a:defRPr/>
            </a:pPr>
            <a:endParaRPr lang="nl-NL"/>
          </a:p>
        </p:txBody>
      </p:sp>
      <p:sp>
        <p:nvSpPr>
          <p:cNvPr id="6" name="Tijdelijke aanduiding voor voettekst 5"/>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7" name="Tijdelijke aanduiding voor dianummer 6"/>
          <p:cNvSpPr>
            <a:spLocks noGrp="1"/>
          </p:cNvSpPr>
          <p:nvPr>
            <p:ph type="sldNum" sz="quarter" idx="12"/>
          </p:nvPr>
        </p:nvSpPr>
        <p:spPr/>
        <p:txBody>
          <a:bodyPr/>
          <a:lstStyle>
            <a:lvl1pPr>
              <a:defRPr>
                <a:solidFill>
                  <a:srgbClr val="000000"/>
                </a:solidFill>
              </a:defRPr>
            </a:lvl1pPr>
          </a:lstStyle>
          <a:p>
            <a:pPr>
              <a:defRPr/>
            </a:pPr>
            <a:r>
              <a:rPr lang="nl-NL"/>
              <a:t>Pagina </a:t>
            </a:r>
            <a:fld id="{1897441A-3AAE-47A5-B6FD-0A98B945F3C6}" type="slidenum">
              <a:rPr lang="nl-NL"/>
              <a:pPr>
                <a:defRPr/>
              </a:pPr>
              <a:t>‹nr.›</a:t>
            </a:fld>
            <a:endParaRPr lang="nl-NL"/>
          </a:p>
        </p:txBody>
      </p:sp>
    </p:spTree>
    <p:extLst>
      <p:ext uri="{BB962C8B-B14F-4D97-AF65-F5344CB8AC3E}">
        <p14:creationId xmlns:p14="http://schemas.microsoft.com/office/powerpoint/2010/main" val="349673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10" name="Titel 1"/>
          <p:cNvSpPr>
            <a:spLocks noGrp="1"/>
          </p:cNvSpPr>
          <p:nvPr>
            <p:ph type="title"/>
          </p:nvPr>
        </p:nvSpPr>
        <p:spPr>
          <a:xfrm>
            <a:off x="485774" y="132036"/>
            <a:ext cx="7109207" cy="867663"/>
          </a:xfrm>
        </p:spPr>
        <p:txBody>
          <a:bodyPr/>
          <a:lstStyle/>
          <a:p>
            <a:r>
              <a:rPr lang="nl-NL"/>
              <a:t>Titelstijl van model bewerken</a:t>
            </a:r>
          </a:p>
        </p:txBody>
      </p:sp>
      <p:sp>
        <p:nvSpPr>
          <p:cNvPr id="7" name="Tijdelijke aanduiding voor datum 6"/>
          <p:cNvSpPr>
            <a:spLocks noGrp="1"/>
          </p:cNvSpPr>
          <p:nvPr>
            <p:ph type="dt" sz="half" idx="10"/>
          </p:nvPr>
        </p:nvSpPr>
        <p:spPr/>
        <p:txBody>
          <a:bodyPr/>
          <a:lstStyle>
            <a:lvl1pPr>
              <a:defRPr/>
            </a:lvl1pPr>
          </a:lstStyle>
          <a:p>
            <a:pPr>
              <a:defRPr/>
            </a:pPr>
            <a:endParaRPr lang="nl-NL"/>
          </a:p>
        </p:txBody>
      </p:sp>
      <p:sp>
        <p:nvSpPr>
          <p:cNvPr id="8" name="Tijdelijke aanduiding voor voettekst 7"/>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9" name="Tijdelijke aanduiding voor dianummer 8"/>
          <p:cNvSpPr>
            <a:spLocks noGrp="1"/>
          </p:cNvSpPr>
          <p:nvPr>
            <p:ph type="sldNum" sz="quarter" idx="12"/>
          </p:nvPr>
        </p:nvSpPr>
        <p:spPr/>
        <p:txBody>
          <a:bodyPr/>
          <a:lstStyle>
            <a:lvl1pPr>
              <a:defRPr>
                <a:solidFill>
                  <a:srgbClr val="000000"/>
                </a:solidFill>
              </a:defRPr>
            </a:lvl1pPr>
          </a:lstStyle>
          <a:p>
            <a:pPr>
              <a:defRPr/>
            </a:pPr>
            <a:r>
              <a:rPr lang="nl-NL"/>
              <a:t>Pagina </a:t>
            </a:r>
            <a:fld id="{AC3FB33E-9761-498E-A0A6-623A29194598}" type="slidenum">
              <a:rPr lang="nl-NL"/>
              <a:pPr>
                <a:defRPr/>
              </a:pPr>
              <a:t>‹nr.›</a:t>
            </a:fld>
            <a:endParaRPr lang="nl-NL"/>
          </a:p>
        </p:txBody>
      </p:sp>
    </p:spTree>
    <p:extLst>
      <p:ext uri="{BB962C8B-B14F-4D97-AF65-F5344CB8AC3E}">
        <p14:creationId xmlns:p14="http://schemas.microsoft.com/office/powerpoint/2010/main" val="375416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lvl1pPr>
              <a:defRPr/>
            </a:lvl1pPr>
          </a:lstStyle>
          <a:p>
            <a:pPr>
              <a:defRPr/>
            </a:pPr>
            <a:endParaRPr lang="nl-NL"/>
          </a:p>
        </p:txBody>
      </p:sp>
      <p:sp>
        <p:nvSpPr>
          <p:cNvPr id="4" name="Tijdelijke aanduiding voor voettekst 3"/>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5" name="Tijdelijke aanduiding voor dianummer 4"/>
          <p:cNvSpPr>
            <a:spLocks noGrp="1"/>
          </p:cNvSpPr>
          <p:nvPr>
            <p:ph type="sldNum" sz="quarter" idx="12"/>
          </p:nvPr>
        </p:nvSpPr>
        <p:spPr/>
        <p:txBody>
          <a:bodyPr/>
          <a:lstStyle>
            <a:lvl1pPr>
              <a:defRPr>
                <a:solidFill>
                  <a:srgbClr val="000000"/>
                </a:solidFill>
              </a:defRPr>
            </a:lvl1pPr>
          </a:lstStyle>
          <a:p>
            <a:pPr>
              <a:defRPr/>
            </a:pPr>
            <a:r>
              <a:rPr lang="nl-NL"/>
              <a:t>Pagina </a:t>
            </a:r>
            <a:fld id="{9564DD21-A23A-4766-8A78-10D7E0A3C64C}" type="slidenum">
              <a:rPr lang="nl-NL"/>
              <a:pPr>
                <a:defRPr/>
              </a:pPr>
              <a:t>‹nr.›</a:t>
            </a:fld>
            <a:endParaRPr lang="nl-NL"/>
          </a:p>
        </p:txBody>
      </p:sp>
    </p:spTree>
    <p:extLst>
      <p:ext uri="{BB962C8B-B14F-4D97-AF65-F5344CB8AC3E}">
        <p14:creationId xmlns:p14="http://schemas.microsoft.com/office/powerpoint/2010/main" val="16628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pPr>
              <a:defRPr/>
            </a:pPr>
            <a:endParaRPr lang="nl-NL"/>
          </a:p>
        </p:txBody>
      </p:sp>
      <p:sp>
        <p:nvSpPr>
          <p:cNvPr id="3" name="Tijdelijke aanduiding voor voettekst 2"/>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4" name="Tijdelijke aanduiding voor dianummer 3"/>
          <p:cNvSpPr>
            <a:spLocks noGrp="1"/>
          </p:cNvSpPr>
          <p:nvPr>
            <p:ph type="sldNum" sz="quarter" idx="12"/>
          </p:nvPr>
        </p:nvSpPr>
        <p:spPr/>
        <p:txBody>
          <a:bodyPr/>
          <a:lstStyle>
            <a:lvl1pPr>
              <a:defRPr>
                <a:solidFill>
                  <a:srgbClr val="000000"/>
                </a:solidFill>
              </a:defRPr>
            </a:lvl1pPr>
          </a:lstStyle>
          <a:p>
            <a:pPr>
              <a:defRPr/>
            </a:pPr>
            <a:r>
              <a:rPr lang="nl-NL"/>
              <a:t>Pagina </a:t>
            </a:r>
            <a:fld id="{D38AAFB3-3C4C-452C-BB53-B6B887D29F48}" type="slidenum">
              <a:rPr lang="nl-NL"/>
              <a:pPr>
                <a:defRPr/>
              </a:pPr>
              <a:t>‹nr.›</a:t>
            </a:fld>
            <a:endParaRPr lang="nl-NL"/>
          </a:p>
        </p:txBody>
      </p:sp>
    </p:spTree>
    <p:extLst>
      <p:ext uri="{BB962C8B-B14F-4D97-AF65-F5344CB8AC3E}">
        <p14:creationId xmlns:p14="http://schemas.microsoft.com/office/powerpoint/2010/main" val="11159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448797"/>
            <a:ext cx="3008313" cy="1162050"/>
          </a:xfrm>
        </p:spPr>
        <p:txBody>
          <a:bodyPr anchor="b"/>
          <a:lstStyle>
            <a:lvl1pPr algn="l">
              <a:defRPr sz="2000" b="1">
                <a:solidFill>
                  <a:srgbClr val="000000"/>
                </a:solidFill>
              </a:defRPr>
            </a:lvl1pPr>
          </a:lstStyle>
          <a:p>
            <a:r>
              <a:rPr lang="nl-NL" dirty="0"/>
              <a:t>Titelstijl van model bewerken</a:t>
            </a:r>
          </a:p>
        </p:txBody>
      </p:sp>
      <p:sp>
        <p:nvSpPr>
          <p:cNvPr id="3" name="Tijdelijke aanduiding voor inhoud 2"/>
          <p:cNvSpPr>
            <a:spLocks noGrp="1"/>
          </p:cNvSpPr>
          <p:nvPr>
            <p:ph idx="1"/>
          </p:nvPr>
        </p:nvSpPr>
        <p:spPr>
          <a:xfrm>
            <a:off x="3575050" y="1446106"/>
            <a:ext cx="5111750" cy="46800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tekst 3"/>
          <p:cNvSpPr>
            <a:spLocks noGrp="1"/>
          </p:cNvSpPr>
          <p:nvPr>
            <p:ph type="body" sz="half" idx="2"/>
          </p:nvPr>
        </p:nvSpPr>
        <p:spPr>
          <a:xfrm>
            <a:off x="457200" y="2716164"/>
            <a:ext cx="3008313" cy="341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lvl1pPr>
              <a:defRPr/>
            </a:lvl1pPr>
          </a:lstStyle>
          <a:p>
            <a:pPr>
              <a:defRPr/>
            </a:pPr>
            <a:endParaRPr lang="nl-NL"/>
          </a:p>
        </p:txBody>
      </p:sp>
      <p:sp>
        <p:nvSpPr>
          <p:cNvPr id="6" name="Tijdelijke aanduiding voor voettekst 5"/>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7" name="Tijdelijke aanduiding voor dianummer 6"/>
          <p:cNvSpPr>
            <a:spLocks noGrp="1"/>
          </p:cNvSpPr>
          <p:nvPr>
            <p:ph type="sldNum" sz="quarter" idx="12"/>
          </p:nvPr>
        </p:nvSpPr>
        <p:spPr/>
        <p:txBody>
          <a:bodyPr/>
          <a:lstStyle>
            <a:lvl1pPr>
              <a:defRPr>
                <a:solidFill>
                  <a:srgbClr val="000000"/>
                </a:solidFill>
              </a:defRPr>
            </a:lvl1pPr>
          </a:lstStyle>
          <a:p>
            <a:pPr>
              <a:defRPr/>
            </a:pPr>
            <a:r>
              <a:rPr lang="nl-NL"/>
              <a:t>Pagina </a:t>
            </a:r>
            <a:fld id="{91633F8E-22AD-49E3-BCDE-00D85F641686}" type="slidenum">
              <a:rPr lang="nl-NL"/>
              <a:pPr>
                <a:defRPr/>
              </a:pPr>
              <a:t>‹nr.›</a:t>
            </a:fld>
            <a:endParaRPr lang="nl-NL"/>
          </a:p>
        </p:txBody>
      </p:sp>
    </p:spTree>
    <p:extLst>
      <p:ext uri="{BB962C8B-B14F-4D97-AF65-F5344CB8AC3E}">
        <p14:creationId xmlns:p14="http://schemas.microsoft.com/office/powerpoint/2010/main" val="68621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solidFill>
                  <a:srgbClr val="000000"/>
                </a:solidFill>
              </a:defRPr>
            </a:lvl1pPr>
          </a:lstStyle>
          <a:p>
            <a:r>
              <a:rPr lang="nl-NL" dirty="0"/>
              <a:t>Titelstijl van model bewerken</a:t>
            </a:r>
          </a:p>
        </p:txBody>
      </p:sp>
      <p:sp>
        <p:nvSpPr>
          <p:cNvPr id="3" name="Tijdelijke aanduiding voor afbeelding 2"/>
          <p:cNvSpPr>
            <a:spLocks noGrp="1"/>
          </p:cNvSpPr>
          <p:nvPr>
            <p:ph type="pic" idx="1"/>
          </p:nvPr>
        </p:nvSpPr>
        <p:spPr>
          <a:xfrm>
            <a:off x="1792288" y="1402093"/>
            <a:ext cx="5486400" cy="33254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lvl1pPr>
              <a:defRPr/>
            </a:lvl1pPr>
          </a:lstStyle>
          <a:p>
            <a:pPr>
              <a:defRPr/>
            </a:pPr>
            <a:endParaRPr lang="nl-NL"/>
          </a:p>
        </p:txBody>
      </p:sp>
      <p:sp>
        <p:nvSpPr>
          <p:cNvPr id="6" name="Tijdelijke aanduiding voor voettekst 5"/>
          <p:cNvSpPr>
            <a:spLocks noGrp="1"/>
          </p:cNvSpPr>
          <p:nvPr>
            <p:ph type="ftr" sz="quarter" idx="11"/>
          </p:nvPr>
        </p:nvSpPr>
        <p:spPr/>
        <p:txBody>
          <a:bodyPr/>
          <a:lstStyle>
            <a:lvl1pPr>
              <a:defRPr>
                <a:solidFill>
                  <a:srgbClr val="000000"/>
                </a:solidFill>
              </a:defRPr>
            </a:lvl1pPr>
          </a:lstStyle>
          <a:p>
            <a:pPr>
              <a:defRPr/>
            </a:pPr>
            <a:r>
              <a:rPr lang="nl-NL"/>
              <a:t>Voettekst</a:t>
            </a:r>
          </a:p>
        </p:txBody>
      </p:sp>
      <p:sp>
        <p:nvSpPr>
          <p:cNvPr id="7" name="Tijdelijke aanduiding voor dianummer 6"/>
          <p:cNvSpPr>
            <a:spLocks noGrp="1"/>
          </p:cNvSpPr>
          <p:nvPr>
            <p:ph type="sldNum" sz="quarter" idx="12"/>
          </p:nvPr>
        </p:nvSpPr>
        <p:spPr/>
        <p:txBody>
          <a:bodyPr/>
          <a:lstStyle>
            <a:lvl1pPr>
              <a:defRPr>
                <a:solidFill>
                  <a:srgbClr val="000000"/>
                </a:solidFill>
              </a:defRPr>
            </a:lvl1pPr>
          </a:lstStyle>
          <a:p>
            <a:pPr>
              <a:defRPr/>
            </a:pPr>
            <a:r>
              <a:rPr lang="nl-NL"/>
              <a:t>Pagina </a:t>
            </a:r>
            <a:fld id="{22800905-29C9-45F9-8595-310D25D9A193}" type="slidenum">
              <a:rPr lang="nl-NL"/>
              <a:pPr>
                <a:defRPr/>
              </a:pPr>
              <a:t>‹nr.›</a:t>
            </a:fld>
            <a:endParaRPr lang="nl-NL"/>
          </a:p>
        </p:txBody>
      </p:sp>
    </p:spTree>
    <p:extLst>
      <p:ext uri="{BB962C8B-B14F-4D97-AF65-F5344CB8AC3E}">
        <p14:creationId xmlns:p14="http://schemas.microsoft.com/office/powerpoint/2010/main" val="359856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85775" y="131763"/>
            <a:ext cx="7108825"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0" rIns="0" bIns="0" numCol="1" anchor="ctr" anchorCtr="0" compatLnSpc="1">
            <a:prstTxWarp prst="textNoShape">
              <a:avLst/>
            </a:prstTxWarp>
          </a:bodyPr>
          <a:lstStyle/>
          <a:p>
            <a:pPr lvl="0"/>
            <a:r>
              <a:rPr lang="nl-NL" altLang="nl-NL"/>
              <a:t>Klik om het opmaakprofiel te bewerken</a:t>
            </a:r>
          </a:p>
        </p:txBody>
      </p:sp>
      <p:sp>
        <p:nvSpPr>
          <p:cNvPr id="1027" name="Rectangle 3"/>
          <p:cNvSpPr>
            <a:spLocks noGrp="1" noChangeArrowheads="1"/>
          </p:cNvSpPr>
          <p:nvPr>
            <p:ph type="body" idx="1"/>
          </p:nvPr>
        </p:nvSpPr>
        <p:spPr bwMode="auto">
          <a:xfrm>
            <a:off x="485775" y="1573213"/>
            <a:ext cx="6926263" cy="448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0" rIns="0" bIns="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28" name="Rectangle 4"/>
          <p:cNvSpPr>
            <a:spLocks noGrp="1" noChangeArrowheads="1"/>
          </p:cNvSpPr>
          <p:nvPr>
            <p:ph type="dt" sz="half" idx="2"/>
          </p:nvPr>
        </p:nvSpPr>
        <p:spPr bwMode="auto">
          <a:xfrm>
            <a:off x="3994150" y="6405563"/>
            <a:ext cx="2387600" cy="252412"/>
          </a:xfrm>
          <a:prstGeom prst="rect">
            <a:avLst/>
          </a:prstGeom>
          <a:noFill/>
          <a:ln>
            <a:noFill/>
          </a:ln>
          <a:effectLst/>
          <a:extLst>
            <a:ext uri="{FAA26D3D-D897-4be2-8F04-BA451C77F1D7}"/>
          </a:extLst>
        </p:spPr>
        <p:txBody>
          <a:bodyPr vert="horz" wrap="square" lIns="72000" tIns="0" rIns="0" bIns="0" numCol="1" anchor="t" anchorCtr="0" compatLnSpc="1">
            <a:prstTxWarp prst="textNoShape">
              <a:avLst/>
            </a:prstTxWarp>
          </a:bodyPr>
          <a:lstStyle>
            <a:lvl1pPr algn="ctr" eaLnBrk="1" hangingPunct="1">
              <a:defRPr sz="1000">
                <a:latin typeface="+mn-lt"/>
                <a:ea typeface="ＭＳ Ｐゴシック" charset="0"/>
                <a:cs typeface="+mn-cs"/>
              </a:defRPr>
            </a:lvl1pPr>
          </a:lstStyle>
          <a:p>
            <a:pPr>
              <a:defRPr/>
            </a:pPr>
            <a:endParaRPr lang="nl-NL"/>
          </a:p>
        </p:txBody>
      </p:sp>
      <p:sp>
        <p:nvSpPr>
          <p:cNvPr id="1029" name="Rectangle 5"/>
          <p:cNvSpPr>
            <a:spLocks noGrp="1" noChangeArrowheads="1"/>
          </p:cNvSpPr>
          <p:nvPr>
            <p:ph type="ftr" sz="quarter" idx="3"/>
          </p:nvPr>
        </p:nvSpPr>
        <p:spPr bwMode="auto">
          <a:xfrm>
            <a:off x="406400" y="6405563"/>
            <a:ext cx="2895600" cy="252412"/>
          </a:xfrm>
          <a:prstGeom prst="rect">
            <a:avLst/>
          </a:prstGeom>
          <a:noFill/>
          <a:ln>
            <a:noFill/>
          </a:ln>
          <a:effectLst/>
          <a:extLst>
            <a:ext uri="{FAA26D3D-D897-4be2-8F04-BA451C77F1D7}"/>
          </a:extLst>
        </p:spPr>
        <p:txBody>
          <a:bodyPr vert="horz" wrap="square" lIns="72000" tIns="0" rIns="0" bIns="0" numCol="1" anchor="t" anchorCtr="0" compatLnSpc="1">
            <a:prstTxWarp prst="textNoShape">
              <a:avLst/>
            </a:prstTxWarp>
          </a:bodyPr>
          <a:lstStyle>
            <a:lvl1pPr eaLnBrk="1" hangingPunct="1">
              <a:defRPr sz="1000">
                <a:latin typeface="+mn-lt"/>
                <a:ea typeface="ＭＳ Ｐゴシック" charset="0"/>
                <a:cs typeface="+mn-cs"/>
              </a:defRPr>
            </a:lvl1pPr>
          </a:lstStyle>
          <a:p>
            <a:pPr>
              <a:defRPr/>
            </a:pPr>
            <a:r>
              <a:rPr lang="nl-NL"/>
              <a:t>Voettekst</a:t>
            </a:r>
          </a:p>
        </p:txBody>
      </p:sp>
      <p:sp>
        <p:nvSpPr>
          <p:cNvPr id="1030" name="Rectangle 6"/>
          <p:cNvSpPr>
            <a:spLocks noGrp="1" noChangeArrowheads="1"/>
          </p:cNvSpPr>
          <p:nvPr>
            <p:ph type="sldNum" sz="quarter" idx="4"/>
          </p:nvPr>
        </p:nvSpPr>
        <p:spPr bwMode="auto">
          <a:xfrm>
            <a:off x="7123113" y="6405563"/>
            <a:ext cx="1538287" cy="252412"/>
          </a:xfrm>
          <a:prstGeom prst="rect">
            <a:avLst/>
          </a:prstGeom>
          <a:noFill/>
          <a:ln>
            <a:noFill/>
          </a:ln>
          <a:effectLst/>
          <a:extLst>
            <a:ext uri="{FAA26D3D-D897-4be2-8F04-BA451C77F1D7}"/>
          </a:extLst>
        </p:spPr>
        <p:txBody>
          <a:bodyPr vert="horz" wrap="square" lIns="72000" tIns="0" rIns="0" bIns="0" numCol="1" anchor="t" anchorCtr="0" compatLnSpc="1">
            <a:prstTxWarp prst="textNoShape">
              <a:avLst/>
            </a:prstTxWarp>
          </a:bodyPr>
          <a:lstStyle>
            <a:lvl1pPr algn="r" eaLnBrk="1" hangingPunct="1">
              <a:defRPr sz="1000">
                <a:latin typeface="Arial" panose="020B0604020202020204" pitchFamily="34" charset="0"/>
              </a:defRPr>
            </a:lvl1pPr>
          </a:lstStyle>
          <a:p>
            <a:pPr>
              <a:defRPr/>
            </a:pPr>
            <a:r>
              <a:rPr lang="nl-NL"/>
              <a:t>Pagina </a:t>
            </a:r>
            <a:fld id="{5D9785BF-1C89-480C-8EB8-2ED17DF63CE5}"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hf sldNum="0" hdr="0" ftr="0" dt="0"/>
  <p:txStyles>
    <p:titleStyle>
      <a:lvl1pPr algn="l" rtl="0" eaLnBrk="0" fontAlgn="base" hangingPunct="0">
        <a:spcBef>
          <a:spcPct val="0"/>
        </a:spcBef>
        <a:spcAft>
          <a:spcPct val="0"/>
        </a:spcAft>
        <a:defRPr sz="2800">
          <a:solidFill>
            <a:schemeClr val="bg1"/>
          </a:solidFill>
          <a:latin typeface="+mn-lt"/>
          <a:ea typeface="+mj-ea"/>
          <a:cs typeface="ＭＳ Ｐゴシック"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3000">
          <a:solidFill>
            <a:schemeClr val="bg1"/>
          </a:solidFill>
          <a:latin typeface="Georgia" charset="0"/>
          <a:ea typeface="ＭＳ Ｐゴシック" charset="0"/>
        </a:defRPr>
      </a:lvl6pPr>
      <a:lvl7pPr marL="914400" algn="l" rtl="0" fontAlgn="base">
        <a:spcBef>
          <a:spcPct val="0"/>
        </a:spcBef>
        <a:spcAft>
          <a:spcPct val="0"/>
        </a:spcAft>
        <a:defRPr sz="3000">
          <a:solidFill>
            <a:schemeClr val="bg1"/>
          </a:solidFill>
          <a:latin typeface="Georgia" charset="0"/>
          <a:ea typeface="ＭＳ Ｐゴシック" charset="0"/>
        </a:defRPr>
      </a:lvl7pPr>
      <a:lvl8pPr marL="1371600" algn="l" rtl="0" fontAlgn="base">
        <a:spcBef>
          <a:spcPct val="0"/>
        </a:spcBef>
        <a:spcAft>
          <a:spcPct val="0"/>
        </a:spcAft>
        <a:defRPr sz="3000">
          <a:solidFill>
            <a:schemeClr val="bg1"/>
          </a:solidFill>
          <a:latin typeface="Georgia" charset="0"/>
          <a:ea typeface="ＭＳ Ｐゴシック" charset="0"/>
        </a:defRPr>
      </a:lvl8pPr>
      <a:lvl9pPr marL="1828800" algn="l" rtl="0" fontAlgn="base">
        <a:spcBef>
          <a:spcPct val="0"/>
        </a:spcBef>
        <a:spcAft>
          <a:spcPct val="0"/>
        </a:spcAft>
        <a:defRPr sz="3000">
          <a:solidFill>
            <a:schemeClr val="bg1"/>
          </a:solidFill>
          <a:latin typeface="Georgia" charset="0"/>
          <a:ea typeface="ＭＳ Ｐゴシック" charset="0"/>
        </a:defRPr>
      </a:lvl9pPr>
    </p:titleStyle>
    <p:bodyStyle>
      <a:lvl1pPr marL="342900" indent="-342900" algn="l" rtl="0" eaLnBrk="0" fontAlgn="base" hangingPunct="0">
        <a:spcBef>
          <a:spcPct val="0"/>
        </a:spcBef>
        <a:spcAft>
          <a:spcPct val="0"/>
        </a:spcAft>
        <a:defRPr sz="2200" b="1">
          <a:solidFill>
            <a:srgbClr val="000000"/>
          </a:solidFill>
          <a:latin typeface="+mn-lt"/>
          <a:ea typeface="+mn-ea"/>
          <a:cs typeface="ＭＳ Ｐゴシック" charset="0"/>
        </a:defRPr>
      </a:lvl1pPr>
      <a:lvl2pPr marL="1588" indent="455613" algn="l" rtl="0" eaLnBrk="0" fontAlgn="base" hangingPunct="0">
        <a:spcBef>
          <a:spcPct val="0"/>
        </a:spcBef>
        <a:spcAft>
          <a:spcPct val="0"/>
        </a:spcAft>
        <a:defRPr sz="2200">
          <a:solidFill>
            <a:srgbClr val="000000"/>
          </a:solidFill>
          <a:latin typeface="+mn-lt"/>
          <a:ea typeface="+mn-ea"/>
        </a:defRPr>
      </a:lvl2pPr>
      <a:lvl3pPr marL="254000" indent="-250825" algn="l" rtl="0" eaLnBrk="0" fontAlgn="base" hangingPunct="0">
        <a:spcBef>
          <a:spcPct val="0"/>
        </a:spcBef>
        <a:spcAft>
          <a:spcPct val="0"/>
        </a:spcAft>
        <a:buChar char="•"/>
        <a:defRPr sz="2200">
          <a:solidFill>
            <a:srgbClr val="000000"/>
          </a:solidFill>
          <a:latin typeface="+mn-lt"/>
          <a:ea typeface="+mn-ea"/>
        </a:defRPr>
      </a:lvl3pPr>
      <a:lvl4pPr marL="525463" indent="-269875" algn="l" rtl="0" eaLnBrk="0" fontAlgn="base" hangingPunct="0">
        <a:spcBef>
          <a:spcPct val="0"/>
        </a:spcBef>
        <a:spcAft>
          <a:spcPct val="0"/>
        </a:spcAft>
        <a:buFont typeface="Arial" panose="020B0604020202020204" pitchFamily="34" charset="0"/>
        <a:buChar char="•"/>
        <a:defRPr sz="2200">
          <a:solidFill>
            <a:srgbClr val="000000"/>
          </a:solidFill>
          <a:latin typeface="+mn-lt"/>
          <a:ea typeface="+mn-ea"/>
        </a:defRPr>
      </a:lvl4pPr>
      <a:lvl5pPr marL="787400" indent="-260350" algn="l" rtl="0" eaLnBrk="0" fontAlgn="base" hangingPunct="0">
        <a:spcBef>
          <a:spcPct val="0"/>
        </a:spcBef>
        <a:spcAft>
          <a:spcPct val="0"/>
        </a:spcAft>
        <a:buFont typeface="Arial" panose="020B0604020202020204" pitchFamily="34" charset="0"/>
        <a:buChar char="•"/>
        <a:defRPr sz="2200">
          <a:solidFill>
            <a:srgbClr val="000000"/>
          </a:solidFill>
          <a:latin typeface="+mn-lt"/>
          <a:ea typeface="+mn-ea"/>
        </a:defRPr>
      </a:lvl5pPr>
      <a:lvl6pPr marL="1244600" indent="-260350" algn="l" rtl="0" fontAlgn="base">
        <a:spcBef>
          <a:spcPct val="0"/>
        </a:spcBef>
        <a:spcAft>
          <a:spcPct val="0"/>
        </a:spcAft>
        <a:buFont typeface="Arial" charset="0"/>
        <a:buChar char="•"/>
        <a:defRPr sz="2200">
          <a:solidFill>
            <a:schemeClr val="tx1"/>
          </a:solidFill>
          <a:latin typeface="+mn-lt"/>
          <a:ea typeface="+mn-ea"/>
        </a:defRPr>
      </a:lvl6pPr>
      <a:lvl7pPr marL="1701800" indent="-260350" algn="l" rtl="0" fontAlgn="base">
        <a:spcBef>
          <a:spcPct val="0"/>
        </a:spcBef>
        <a:spcAft>
          <a:spcPct val="0"/>
        </a:spcAft>
        <a:buFont typeface="Arial" charset="0"/>
        <a:buChar char="•"/>
        <a:defRPr sz="2200">
          <a:solidFill>
            <a:schemeClr val="tx1"/>
          </a:solidFill>
          <a:latin typeface="+mn-lt"/>
          <a:ea typeface="+mn-ea"/>
        </a:defRPr>
      </a:lvl7pPr>
      <a:lvl8pPr marL="2159000" indent="-260350" algn="l" rtl="0" fontAlgn="base">
        <a:spcBef>
          <a:spcPct val="0"/>
        </a:spcBef>
        <a:spcAft>
          <a:spcPct val="0"/>
        </a:spcAft>
        <a:buFont typeface="Arial" charset="0"/>
        <a:buChar char="•"/>
        <a:defRPr sz="2200">
          <a:solidFill>
            <a:schemeClr val="tx1"/>
          </a:solidFill>
          <a:latin typeface="+mn-lt"/>
          <a:ea typeface="+mn-ea"/>
        </a:defRPr>
      </a:lvl8pPr>
      <a:lvl9pPr marL="2616200" indent="-260350" algn="l" rtl="0" fontAlgn="base">
        <a:spcBef>
          <a:spcPct val="0"/>
        </a:spcBef>
        <a:spcAft>
          <a:spcPct val="0"/>
        </a:spcAft>
        <a:buFont typeface="Arial" charset="0"/>
        <a:buChar char="•"/>
        <a:defRPr sz="2200">
          <a:solidFill>
            <a:schemeClr val="tx1"/>
          </a:solidFill>
          <a:latin typeface="+mn-lt"/>
          <a:ea typeface="+mn-ea"/>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gNOfXNxqd_E"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subTitle" idx="4294967295"/>
          </p:nvPr>
        </p:nvSpPr>
        <p:spPr>
          <a:xfrm>
            <a:off x="1258888" y="3201988"/>
            <a:ext cx="6400800" cy="820737"/>
          </a:xfrm>
          <a:extLst>
            <a:ext uri="{FAA26D3D-D897-4be2-8F04-BA451C77F1D7}"/>
          </a:extLst>
        </p:spPr>
        <p:txBody>
          <a:bodyPr/>
          <a:lstStyle/>
          <a:p>
            <a:pPr marL="0" indent="0" eaLnBrk="1" hangingPunct="1">
              <a:defRPr/>
            </a:pPr>
            <a:r>
              <a:rPr lang="nl-NL" sz="2000">
                <a:cs typeface="+mn-cs"/>
              </a:rPr>
              <a:t> </a:t>
            </a:r>
          </a:p>
        </p:txBody>
      </p:sp>
      <p:sp>
        <p:nvSpPr>
          <p:cNvPr id="2" name="Titel 1"/>
          <p:cNvSpPr>
            <a:spLocks noGrp="1"/>
          </p:cNvSpPr>
          <p:nvPr>
            <p:ph type="ctrTitle"/>
          </p:nvPr>
        </p:nvSpPr>
        <p:spPr>
          <a:xfrm>
            <a:off x="722313" y="250825"/>
            <a:ext cx="7632700" cy="2760663"/>
          </a:xfrm>
          <a:extLst>
            <a:ext uri="{FAA26D3D-D897-4be2-8F04-BA451C77F1D7}"/>
          </a:extLst>
        </p:spPr>
        <p:txBody>
          <a:bodyPr/>
          <a:lstStyle/>
          <a:p>
            <a:pPr eaLnBrk="1" hangingPunct="1">
              <a:defRPr/>
            </a:pPr>
            <a:r>
              <a:rPr lang="nl-NL" dirty="0"/>
              <a:t>Participatiewet &amp; banenafspraak </a:t>
            </a:r>
            <a:endParaRPr lang="nl-NL" sz="3200" dirty="0">
              <a:cs typeface="+mj-cs"/>
            </a:endParaRPr>
          </a:p>
        </p:txBody>
      </p:sp>
      <p:sp>
        <p:nvSpPr>
          <p:cNvPr id="15364" name="Tekstvak 2"/>
          <p:cNvSpPr txBox="1">
            <a:spLocks noChangeArrowheads="1"/>
          </p:cNvSpPr>
          <p:nvPr/>
        </p:nvSpPr>
        <p:spPr bwMode="auto">
          <a:xfrm>
            <a:off x="3790950" y="5924550"/>
            <a:ext cx="49164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chemeClr val="tx1"/>
                </a:solidFill>
                <a:latin typeface="Harlow Solid Italic" panose="04030604020F02020D02" pitchFamily="82" charset="0"/>
                <a:ea typeface="ＭＳ Ｐゴシック" panose="020B0600070205080204" pitchFamily="34" charset="-128"/>
              </a:defRPr>
            </a:lvl1pPr>
            <a:lvl2pPr marL="742950" indent="-285750">
              <a:defRPr sz="800">
                <a:solidFill>
                  <a:schemeClr val="tx1"/>
                </a:solidFill>
                <a:latin typeface="Harlow Solid Italic" panose="04030604020F02020D02" pitchFamily="82" charset="0"/>
                <a:ea typeface="ＭＳ Ｐゴシック" panose="020B0600070205080204" pitchFamily="34" charset="-128"/>
              </a:defRPr>
            </a:lvl2pPr>
            <a:lvl3pPr marL="1143000" indent="-228600">
              <a:defRPr sz="800">
                <a:solidFill>
                  <a:schemeClr val="tx1"/>
                </a:solidFill>
                <a:latin typeface="Harlow Solid Italic" panose="04030604020F02020D02" pitchFamily="82" charset="0"/>
                <a:ea typeface="ＭＳ Ｐゴシック" panose="020B0600070205080204" pitchFamily="34" charset="-128"/>
              </a:defRPr>
            </a:lvl3pPr>
            <a:lvl4pPr marL="1600200" indent="-228600">
              <a:defRPr sz="800">
                <a:solidFill>
                  <a:schemeClr val="tx1"/>
                </a:solidFill>
                <a:latin typeface="Harlow Solid Italic" panose="04030604020F02020D02" pitchFamily="82" charset="0"/>
                <a:ea typeface="ＭＳ Ｐゴシック" panose="020B0600070205080204" pitchFamily="34" charset="-128"/>
              </a:defRPr>
            </a:lvl4pPr>
            <a:lvl5pPr marL="2057400" indent="-228600">
              <a:defRPr sz="800">
                <a:solidFill>
                  <a:schemeClr val="tx1"/>
                </a:solidFill>
                <a:latin typeface="Harlow Solid Italic" panose="04030604020F02020D02" pitchFamily="82"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9pPr>
          </a:lstStyle>
          <a:p>
            <a:pPr algn="r" eaLnBrk="1" hangingPunct="1"/>
            <a:r>
              <a:rPr lang="nl-NL" altLang="nl-NL" sz="1600" dirty="0"/>
              <a:t>Joram de Does</a:t>
            </a:r>
          </a:p>
          <a:p>
            <a:pPr algn="r" eaLnBrk="1" hangingPunct="1"/>
            <a:fld id="{EE879B2C-7241-41FF-9716-B73F12615B46}" type="datetime3">
              <a:rPr lang="nl-NL" altLang="nl-NL" sz="1600"/>
              <a:pPr algn="r" eaLnBrk="1" hangingPunct="1"/>
              <a:t>1/11/16</a:t>
            </a:fld>
            <a:endParaRPr lang="nl-NL" altLang="nl-NL"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extLst>
            <a:ext uri="{FAA26D3D-D897-4be2-8F04-BA451C77F1D7}"/>
          </a:extLst>
        </p:spPr>
        <p:txBody>
          <a:bodyPr/>
          <a:lstStyle/>
          <a:p>
            <a:pPr eaLnBrk="1" hangingPunct="1">
              <a:defRPr/>
            </a:pPr>
            <a:r>
              <a:rPr lang="nl-NL" dirty="0"/>
              <a:t/>
            </a:r>
            <a:br>
              <a:rPr lang="nl-NL" dirty="0"/>
            </a:br>
            <a:r>
              <a:rPr lang="nl-NL" dirty="0"/>
              <a:t>Wanneer telt een persoon uit het </a:t>
            </a:r>
            <a:r>
              <a:rPr lang="nl-NL" dirty="0" err="1"/>
              <a:t>doelgroepregister</a:t>
            </a:r>
            <a:r>
              <a:rPr lang="nl-NL" dirty="0"/>
              <a:t> mee bij de werkgever?</a:t>
            </a:r>
            <a:br>
              <a:rPr lang="nl-NL" dirty="0"/>
            </a:br>
            <a:endParaRPr lang="nl-NL" dirty="0">
              <a:cs typeface="+mj-cs"/>
            </a:endParaRPr>
          </a:p>
        </p:txBody>
      </p:sp>
      <p:sp>
        <p:nvSpPr>
          <p:cNvPr id="27651" name="Tijdelijke aanduiding voor inhoud 2"/>
          <p:cNvSpPr>
            <a:spLocks noGrp="1"/>
          </p:cNvSpPr>
          <p:nvPr>
            <p:ph idx="1"/>
          </p:nvPr>
        </p:nvSpPr>
        <p:spPr/>
        <p:txBody>
          <a:bodyPr/>
          <a:lstStyle/>
          <a:p>
            <a:endParaRPr lang="nl-NL" altLang="nl-NL" dirty="0"/>
          </a:p>
          <a:p>
            <a:r>
              <a:rPr lang="nl-NL" altLang="nl-NL" sz="2400" b="0" dirty="0"/>
              <a:t>Als de werkgever personen uit het </a:t>
            </a:r>
            <a:r>
              <a:rPr lang="nl-NL" altLang="nl-NL" sz="2400" b="0" dirty="0" err="1"/>
              <a:t>doelgroepregister</a:t>
            </a:r>
            <a:r>
              <a:rPr lang="nl-NL" altLang="nl-NL" sz="2400" b="0" dirty="0"/>
              <a:t>:</a:t>
            </a:r>
          </a:p>
          <a:p>
            <a:endParaRPr lang="nl-NL" altLang="nl-NL" sz="2400" b="0" dirty="0"/>
          </a:p>
          <a:p>
            <a:r>
              <a:rPr lang="nl-NL" altLang="nl-NL" sz="2400" b="0" dirty="0"/>
              <a:t>Een dienstverband aanbiedt.</a:t>
            </a:r>
          </a:p>
          <a:p>
            <a:r>
              <a:rPr lang="nl-NL" altLang="nl-NL" sz="2400" b="0" dirty="0"/>
              <a:t>Een detachering aanbiedt.</a:t>
            </a:r>
          </a:p>
          <a:p>
            <a:endParaRPr lang="nl-NL" altLang="nl-NL" sz="2400" b="0" dirty="0"/>
          </a:p>
          <a:p>
            <a:r>
              <a:rPr lang="nl-NL" altLang="nl-NL" sz="2400" b="0" dirty="0"/>
              <a:t>Wanneer niet:</a:t>
            </a:r>
          </a:p>
          <a:p>
            <a:r>
              <a:rPr lang="nl-NL" altLang="nl-NL" sz="2400" b="0" dirty="0"/>
              <a:t>Ingekochte diensten tellen niet mee.</a:t>
            </a:r>
          </a:p>
          <a:p>
            <a:endParaRPr lang="nl-NL" altLang="nl-NL" sz="2400" b="0" dirty="0"/>
          </a:p>
          <a:p>
            <a:r>
              <a:rPr lang="nl-NL" altLang="nl-NL" sz="2400" b="0" dirty="0"/>
              <a:t>Telling is macro op landelijk niveau.</a:t>
            </a:r>
          </a:p>
          <a:p>
            <a:endParaRPr lang="nl-NL" alt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Resultaten Banenafspraak 2015</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276594695"/>
              </p:ext>
            </p:extLst>
          </p:nvPr>
        </p:nvGraphicFramePr>
        <p:xfrm>
          <a:off x="485775" y="2182812"/>
          <a:ext cx="7108824" cy="1652587"/>
        </p:xfrm>
        <a:graphic>
          <a:graphicData uri="http://schemas.openxmlformats.org/drawingml/2006/table">
            <a:tbl>
              <a:tblPr firstRow="1" bandRow="1">
                <a:tableStyleId>{5C22544A-7EE6-4342-B048-85BDC9FD1C3A}</a:tableStyleId>
              </a:tblPr>
              <a:tblGrid>
                <a:gridCol w="1938918">
                  <a:extLst>
                    <a:ext uri="{9D8B030D-6E8A-4147-A177-3AD203B41FA5}">
                      <a16:colId xmlns:a16="http://schemas.microsoft.com/office/drawing/2014/main" xmlns="" val="756101580"/>
                    </a:ext>
                  </a:extLst>
                </a:gridCol>
                <a:gridCol w="1615494">
                  <a:extLst>
                    <a:ext uri="{9D8B030D-6E8A-4147-A177-3AD203B41FA5}">
                      <a16:colId xmlns:a16="http://schemas.microsoft.com/office/drawing/2014/main" xmlns="" val="1583799837"/>
                    </a:ext>
                  </a:extLst>
                </a:gridCol>
                <a:gridCol w="1777206">
                  <a:extLst>
                    <a:ext uri="{9D8B030D-6E8A-4147-A177-3AD203B41FA5}">
                      <a16:colId xmlns:a16="http://schemas.microsoft.com/office/drawing/2014/main" xmlns="" val="618610010"/>
                    </a:ext>
                  </a:extLst>
                </a:gridCol>
                <a:gridCol w="1777206">
                  <a:extLst>
                    <a:ext uri="{9D8B030D-6E8A-4147-A177-3AD203B41FA5}">
                      <a16:colId xmlns:a16="http://schemas.microsoft.com/office/drawing/2014/main" xmlns="" val="3330975772"/>
                    </a:ext>
                  </a:extLst>
                </a:gridCol>
              </a:tblGrid>
              <a:tr h="765537">
                <a:tc>
                  <a:txBody>
                    <a:bodyPr/>
                    <a:lstStyle/>
                    <a:p>
                      <a:r>
                        <a:rPr lang="nl-NL" dirty="0"/>
                        <a:t>Banenafspraak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dirty="0"/>
                        <a:t>Nulmeting</a:t>
                      </a:r>
                      <a:r>
                        <a:rPr lang="nl-NL" baseline="0" dirty="0"/>
                        <a:t> 2012</a:t>
                      </a:r>
                      <a:endParaRPr lang="nl-NL" dirty="0"/>
                    </a:p>
                  </a:txBody>
                  <a:tcPr/>
                </a:tc>
                <a:tc>
                  <a:txBody>
                    <a:bodyPr/>
                    <a:lstStyle/>
                    <a:p>
                      <a:r>
                        <a:rPr lang="nl-NL" dirty="0" err="1"/>
                        <a:t>Eenmeting</a:t>
                      </a:r>
                      <a:r>
                        <a:rPr lang="nl-NL" dirty="0"/>
                        <a:t> 2015</a:t>
                      </a:r>
                    </a:p>
                  </a:txBody>
                  <a:tcPr/>
                </a:tc>
                <a:tc>
                  <a:txBody>
                    <a:bodyPr/>
                    <a:lstStyle/>
                    <a:p>
                      <a:r>
                        <a:rPr lang="nl-NL" dirty="0"/>
                        <a:t>Extra banen</a:t>
                      </a:r>
                    </a:p>
                    <a:p>
                      <a:r>
                        <a:rPr lang="nl-NL" dirty="0"/>
                        <a:t>(verschil)</a:t>
                      </a:r>
                    </a:p>
                  </a:txBody>
                  <a:tcPr/>
                </a:tc>
                <a:extLst>
                  <a:ext uri="{0D108BD9-81ED-4DB2-BD59-A6C34878D82A}">
                    <a16:rowId xmlns:a16="http://schemas.microsoft.com/office/drawing/2014/main" xmlns="" val="1713453746"/>
                  </a:ext>
                </a:extLst>
              </a:tr>
              <a:tr h="443525">
                <a:tc>
                  <a:txBody>
                    <a:bodyPr/>
                    <a:lstStyle/>
                    <a:p>
                      <a:r>
                        <a:rPr lang="nl-NL" dirty="0"/>
                        <a:t>Markt</a:t>
                      </a:r>
                    </a:p>
                  </a:txBody>
                  <a:tcPr/>
                </a:tc>
                <a:tc>
                  <a:txBody>
                    <a:bodyPr/>
                    <a:lstStyle/>
                    <a:p>
                      <a:pPr algn="ctr"/>
                      <a:r>
                        <a:rPr lang="nl-NL" dirty="0"/>
                        <a:t>33.840</a:t>
                      </a:r>
                    </a:p>
                  </a:txBody>
                  <a:tcPr/>
                </a:tc>
                <a:tc>
                  <a:txBody>
                    <a:bodyPr/>
                    <a:lstStyle/>
                    <a:p>
                      <a:pPr algn="ctr"/>
                      <a:r>
                        <a:rPr lang="nl-NL" dirty="0"/>
                        <a:t>43.604</a:t>
                      </a:r>
                    </a:p>
                  </a:txBody>
                  <a:tcPr/>
                </a:tc>
                <a:tc>
                  <a:txBody>
                    <a:bodyPr/>
                    <a:lstStyle/>
                    <a:p>
                      <a:pPr algn="ctr"/>
                      <a:r>
                        <a:rPr lang="nl-NL" dirty="0"/>
                        <a:t>+15.604</a:t>
                      </a:r>
                    </a:p>
                  </a:txBody>
                  <a:tcPr/>
                </a:tc>
                <a:extLst>
                  <a:ext uri="{0D108BD9-81ED-4DB2-BD59-A6C34878D82A}">
                    <a16:rowId xmlns:a16="http://schemas.microsoft.com/office/drawing/2014/main" xmlns="" val="1201426982"/>
                  </a:ext>
                </a:extLst>
              </a:tr>
              <a:tr h="443525">
                <a:tc>
                  <a:txBody>
                    <a:bodyPr/>
                    <a:lstStyle/>
                    <a:p>
                      <a:r>
                        <a:rPr lang="nl-NL" dirty="0"/>
                        <a:t>Overheid</a:t>
                      </a:r>
                    </a:p>
                  </a:txBody>
                  <a:tcPr/>
                </a:tc>
                <a:tc>
                  <a:txBody>
                    <a:bodyPr/>
                    <a:lstStyle/>
                    <a:p>
                      <a:pPr algn="ctr"/>
                      <a:r>
                        <a:rPr lang="nl-NL" dirty="0"/>
                        <a:t>13.823</a:t>
                      </a:r>
                    </a:p>
                  </a:txBody>
                  <a:tcPr/>
                </a:tc>
                <a:tc>
                  <a:txBody>
                    <a:bodyPr/>
                    <a:lstStyle/>
                    <a:p>
                      <a:pPr algn="ctr"/>
                      <a:r>
                        <a:rPr lang="nl-NL" dirty="0"/>
                        <a:t>19.276</a:t>
                      </a:r>
                    </a:p>
                  </a:txBody>
                  <a:tcPr/>
                </a:tc>
                <a:tc>
                  <a:txBody>
                    <a:bodyPr/>
                    <a:lstStyle/>
                    <a:p>
                      <a:pPr algn="ctr"/>
                      <a:r>
                        <a:rPr lang="nl-NL" dirty="0"/>
                        <a:t>+ 5.453</a:t>
                      </a:r>
                    </a:p>
                  </a:txBody>
                  <a:tcPr/>
                </a:tc>
                <a:extLst>
                  <a:ext uri="{0D108BD9-81ED-4DB2-BD59-A6C34878D82A}">
                    <a16:rowId xmlns:a16="http://schemas.microsoft.com/office/drawing/2014/main" xmlns="" val="3158398193"/>
                  </a:ext>
                </a:extLst>
              </a:tr>
            </a:tbl>
          </a:graphicData>
        </a:graphic>
      </p:graphicFrame>
      <p:graphicFrame>
        <p:nvGraphicFramePr>
          <p:cNvPr id="5" name="Tabel 4"/>
          <p:cNvGraphicFramePr>
            <a:graphicFrameLocks noGrp="1"/>
          </p:cNvGraphicFramePr>
          <p:nvPr>
            <p:extLst>
              <p:ext uri="{D42A27DB-BD31-4B8C-83A1-F6EECF244321}">
                <p14:modId xmlns:p14="http://schemas.microsoft.com/office/powerpoint/2010/main" val="2261192322"/>
              </p:ext>
            </p:extLst>
          </p:nvPr>
        </p:nvGraphicFramePr>
        <p:xfrm>
          <a:off x="485775" y="4461826"/>
          <a:ext cx="6096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1781428146"/>
                    </a:ext>
                  </a:extLst>
                </a:gridCol>
                <a:gridCol w="3048000">
                  <a:extLst>
                    <a:ext uri="{9D8B030D-6E8A-4147-A177-3AD203B41FA5}">
                      <a16:colId xmlns:a16="http://schemas.microsoft.com/office/drawing/2014/main" xmlns="" val="147529119"/>
                    </a:ext>
                  </a:extLst>
                </a:gridCol>
              </a:tblGrid>
              <a:tr h="370840">
                <a:tc>
                  <a:txBody>
                    <a:bodyPr/>
                    <a:lstStyle/>
                    <a:p>
                      <a:r>
                        <a:rPr lang="nl-NL" dirty="0"/>
                        <a:t>Banenafspraak</a:t>
                      </a:r>
                      <a:r>
                        <a:rPr lang="nl-NL" baseline="0" dirty="0"/>
                        <a:t> 2016</a:t>
                      </a:r>
                      <a:endParaRPr lang="nl-NL" dirty="0"/>
                    </a:p>
                  </a:txBody>
                  <a:tcPr/>
                </a:tc>
                <a:tc>
                  <a:txBody>
                    <a:bodyPr/>
                    <a:lstStyle/>
                    <a:p>
                      <a:r>
                        <a:rPr lang="nl-NL" dirty="0"/>
                        <a:t>Doel aantal banen</a:t>
                      </a:r>
                    </a:p>
                  </a:txBody>
                  <a:tcPr/>
                </a:tc>
                <a:extLst>
                  <a:ext uri="{0D108BD9-81ED-4DB2-BD59-A6C34878D82A}">
                    <a16:rowId xmlns:a16="http://schemas.microsoft.com/office/drawing/2014/main" xmlns="" val="3696070798"/>
                  </a:ext>
                </a:extLst>
              </a:tr>
              <a:tr h="370840">
                <a:tc>
                  <a:txBody>
                    <a:bodyPr/>
                    <a:lstStyle/>
                    <a:p>
                      <a:r>
                        <a:rPr lang="nl-NL" dirty="0"/>
                        <a:t>Markt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dirty="0"/>
                        <a:t>14.500</a:t>
                      </a:r>
                    </a:p>
                  </a:txBody>
                  <a:tcPr/>
                </a:tc>
                <a:extLst>
                  <a:ext uri="{0D108BD9-81ED-4DB2-BD59-A6C34878D82A}">
                    <a16:rowId xmlns:a16="http://schemas.microsoft.com/office/drawing/2014/main" xmlns="" val="1239392114"/>
                  </a:ext>
                </a:extLst>
              </a:tr>
              <a:tr h="370840">
                <a:tc>
                  <a:txBody>
                    <a:bodyPr/>
                    <a:lstStyle/>
                    <a:p>
                      <a:r>
                        <a:rPr lang="nl-NL" dirty="0"/>
                        <a:t>Overheid</a:t>
                      </a:r>
                    </a:p>
                  </a:txBody>
                  <a:tcPr/>
                </a:tc>
                <a:tc>
                  <a:txBody>
                    <a:bodyPr/>
                    <a:lstStyle/>
                    <a:p>
                      <a:r>
                        <a:rPr lang="nl-NL" dirty="0"/>
                        <a:t>6.500</a:t>
                      </a:r>
                    </a:p>
                  </a:txBody>
                  <a:tcPr/>
                </a:tc>
                <a:extLst>
                  <a:ext uri="{0D108BD9-81ED-4DB2-BD59-A6C34878D82A}">
                    <a16:rowId xmlns:a16="http://schemas.microsoft.com/office/drawing/2014/main" xmlns="" val="3387584078"/>
                  </a:ext>
                </a:extLst>
              </a:tr>
            </a:tbl>
          </a:graphicData>
        </a:graphic>
      </p:graphicFrame>
    </p:spTree>
    <p:extLst>
      <p:ext uri="{BB962C8B-B14F-4D97-AF65-F5344CB8AC3E}">
        <p14:creationId xmlns:p14="http://schemas.microsoft.com/office/powerpoint/2010/main" val="3866857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Voordelen werkgever: subsidies</a:t>
            </a:r>
          </a:p>
        </p:txBody>
      </p:sp>
      <p:sp>
        <p:nvSpPr>
          <p:cNvPr id="3" name="Tijdelijke aanduiding voor inhoud 2"/>
          <p:cNvSpPr>
            <a:spLocks noGrp="1"/>
          </p:cNvSpPr>
          <p:nvPr>
            <p:ph idx="1"/>
          </p:nvPr>
        </p:nvSpPr>
        <p:spPr>
          <a:xfrm>
            <a:off x="485775" y="1192212"/>
            <a:ext cx="6926263" cy="5665788"/>
          </a:xfrm>
        </p:spPr>
        <p:txBody>
          <a:bodyPr/>
          <a:lstStyle/>
          <a:p>
            <a:pPr lvl="5"/>
            <a:r>
              <a:rPr lang="nl-NL" dirty="0"/>
              <a:t>Gemeenten e.a.:</a:t>
            </a:r>
          </a:p>
          <a:p>
            <a:pPr lvl="6"/>
            <a:r>
              <a:rPr lang="nl-NL" dirty="0"/>
              <a:t>Loonkostensubsidie</a:t>
            </a:r>
          </a:p>
          <a:p>
            <a:pPr lvl="6"/>
            <a:r>
              <a:rPr lang="nl-NL" dirty="0"/>
              <a:t>No-riskpolis</a:t>
            </a:r>
          </a:p>
          <a:p>
            <a:pPr lvl="6"/>
            <a:r>
              <a:rPr lang="nl-NL" dirty="0"/>
              <a:t>Begeleiding, werkplekaanpassingen, </a:t>
            </a:r>
            <a:r>
              <a:rPr lang="nl-NL" dirty="0" err="1"/>
              <a:t>jobcoaching</a:t>
            </a:r>
            <a:endParaRPr lang="nl-NL" dirty="0"/>
          </a:p>
          <a:p>
            <a:pPr lvl="6"/>
            <a:endParaRPr lang="nl-NL" dirty="0"/>
          </a:p>
          <a:p>
            <a:pPr lvl="5"/>
            <a:r>
              <a:rPr lang="nl-NL" dirty="0"/>
              <a:t>UWV:</a:t>
            </a:r>
          </a:p>
          <a:p>
            <a:pPr lvl="6"/>
            <a:r>
              <a:rPr lang="nl-NL" dirty="0"/>
              <a:t>Loondispensatie voor Wajong</a:t>
            </a:r>
          </a:p>
          <a:p>
            <a:pPr lvl="6"/>
            <a:endParaRPr lang="nl-NL" dirty="0"/>
          </a:p>
          <a:p>
            <a:pPr lvl="5"/>
            <a:r>
              <a:rPr lang="nl-NL" dirty="0"/>
              <a:t>Sociale werkbedrijven</a:t>
            </a:r>
          </a:p>
          <a:p>
            <a:pPr lvl="6"/>
            <a:r>
              <a:rPr lang="nl-NL" dirty="0"/>
              <a:t>Detacheringen</a:t>
            </a:r>
          </a:p>
          <a:p>
            <a:pPr lvl="6"/>
            <a:r>
              <a:rPr lang="nl-NL" dirty="0"/>
              <a:t>Begeleid werken Wsw</a:t>
            </a:r>
          </a:p>
          <a:p>
            <a:pPr lvl="6"/>
            <a:endParaRPr lang="nl-NL" dirty="0"/>
          </a:p>
          <a:p>
            <a:pPr lvl="5"/>
            <a:r>
              <a:rPr lang="nl-NL" dirty="0"/>
              <a:t>Belastingdienst:</a:t>
            </a:r>
          </a:p>
          <a:p>
            <a:pPr lvl="6"/>
            <a:r>
              <a:rPr lang="nl-NL" dirty="0"/>
              <a:t>Premiekorting arbeidsgehandicapten: in 2018 LKV</a:t>
            </a:r>
          </a:p>
          <a:p>
            <a:pPr lvl="6"/>
            <a:r>
              <a:rPr lang="nl-NL" dirty="0"/>
              <a:t>Vanaf 2017 LIV: lage inkomensvoordeel</a:t>
            </a:r>
          </a:p>
        </p:txBody>
      </p:sp>
    </p:spTree>
    <p:extLst>
      <p:ext uri="{BB962C8B-B14F-4D97-AF65-F5344CB8AC3E}">
        <p14:creationId xmlns:p14="http://schemas.microsoft.com/office/powerpoint/2010/main" val="3770862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Handige sites:</a:t>
            </a:r>
          </a:p>
        </p:txBody>
      </p:sp>
      <p:sp>
        <p:nvSpPr>
          <p:cNvPr id="3" name="Tijdelijke aanduiding voor inhoud 2"/>
          <p:cNvSpPr>
            <a:spLocks noGrp="1"/>
          </p:cNvSpPr>
          <p:nvPr>
            <p:ph idx="1"/>
          </p:nvPr>
        </p:nvSpPr>
        <p:spPr/>
        <p:txBody>
          <a:bodyPr/>
          <a:lstStyle/>
          <a:p>
            <a:endParaRPr lang="nl-NL" dirty="0"/>
          </a:p>
          <a:p>
            <a:r>
              <a:rPr lang="nl-NL" dirty="0"/>
              <a:t>Samenvoordeklant.nl:</a:t>
            </a:r>
          </a:p>
          <a:p>
            <a:r>
              <a:rPr lang="nl-NL" b="0" dirty="0"/>
              <a:t>Gericht op gemeenten/uitvoerders</a:t>
            </a:r>
          </a:p>
          <a:p>
            <a:endParaRPr lang="nl-NL" dirty="0"/>
          </a:p>
          <a:p>
            <a:r>
              <a:rPr lang="nl-NL" dirty="0"/>
              <a:t>Werkgeversgaaninclusief.nl:</a:t>
            </a:r>
          </a:p>
          <a:p>
            <a:r>
              <a:rPr lang="nl-NL" b="0" dirty="0"/>
              <a:t>AWVN</a:t>
            </a:r>
          </a:p>
          <a:p>
            <a:endParaRPr lang="nl-NL" dirty="0"/>
          </a:p>
          <a:p>
            <a:r>
              <a:rPr lang="nl-NL" dirty="0"/>
              <a:t>Opnaarde100000.nl: </a:t>
            </a:r>
          </a:p>
          <a:p>
            <a:r>
              <a:rPr lang="nl-NL" b="0" dirty="0"/>
              <a:t>VNO-NCW, MKB Nederland en LTO</a:t>
            </a:r>
          </a:p>
          <a:p>
            <a:endParaRPr lang="nl-NL" dirty="0"/>
          </a:p>
          <a:p>
            <a:endParaRPr lang="nl-NL" dirty="0"/>
          </a:p>
        </p:txBody>
      </p:sp>
    </p:spTree>
    <p:extLst>
      <p:ext uri="{BB962C8B-B14F-4D97-AF65-F5344CB8AC3E}">
        <p14:creationId xmlns:p14="http://schemas.microsoft.com/office/powerpoint/2010/main" val="3186804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a:xfrm>
            <a:off x="485775" y="131763"/>
            <a:ext cx="7291388" cy="868362"/>
          </a:xfrm>
        </p:spPr>
        <p:txBody>
          <a:bodyPr/>
          <a:lstStyle/>
          <a:p>
            <a:pPr eaLnBrk="1" hangingPunct="1"/>
            <a:r>
              <a:rPr lang="nl-NL" altLang="nl-NL"/>
              <a:t>…</a:t>
            </a:r>
          </a:p>
        </p:txBody>
      </p:sp>
      <p:sp>
        <p:nvSpPr>
          <p:cNvPr id="3" name="Tijdelijke aanduiding voor inhoud 2"/>
          <p:cNvSpPr>
            <a:spLocks noGrp="1"/>
          </p:cNvSpPr>
          <p:nvPr>
            <p:ph idx="1"/>
          </p:nvPr>
        </p:nvSpPr>
        <p:spPr>
          <a:xfrm>
            <a:off x="668338" y="1600200"/>
            <a:ext cx="6926262" cy="4481513"/>
          </a:xfrm>
          <a:extLst>
            <a:ext uri="{FAA26D3D-D897-4be2-8F04-BA451C77F1D7}"/>
          </a:extLst>
        </p:spPr>
        <p:txBody>
          <a:bodyPr/>
          <a:lstStyle/>
          <a:p>
            <a:pPr marL="0" indent="0" eaLnBrk="1" hangingPunct="1">
              <a:lnSpc>
                <a:spcPct val="120000"/>
              </a:lnSpc>
              <a:defRPr/>
            </a:pPr>
            <a:endParaRPr lang="nl-NL" b="0" dirty="0">
              <a:cs typeface="+mn-cs"/>
            </a:endParaRPr>
          </a:p>
          <a:p>
            <a:pPr marL="0" indent="0" eaLnBrk="1" hangingPunct="1">
              <a:lnSpc>
                <a:spcPct val="120000"/>
              </a:lnSpc>
              <a:defRPr/>
            </a:pPr>
            <a:endParaRPr lang="nl-NL" b="0" dirty="0">
              <a:cs typeface="+mn-cs"/>
            </a:endParaRPr>
          </a:p>
          <a:p>
            <a:pPr marL="0" indent="0" eaLnBrk="1" hangingPunct="1">
              <a:lnSpc>
                <a:spcPct val="120000"/>
              </a:lnSpc>
              <a:defRPr/>
            </a:pPr>
            <a:endParaRPr lang="nl-NL" sz="2800" b="0" dirty="0">
              <a:cs typeface="+mn-cs"/>
            </a:endParaRPr>
          </a:p>
          <a:p>
            <a:pPr marL="0" indent="0" eaLnBrk="1" hangingPunct="1">
              <a:lnSpc>
                <a:spcPct val="120000"/>
              </a:lnSpc>
              <a:defRPr/>
            </a:pPr>
            <a:endParaRPr lang="nl-NL" sz="2800" b="0" dirty="0">
              <a:cs typeface="+mn-cs"/>
            </a:endParaRPr>
          </a:p>
          <a:p>
            <a:pPr marL="0" indent="0" eaLnBrk="1" hangingPunct="1">
              <a:lnSpc>
                <a:spcPct val="120000"/>
              </a:lnSpc>
              <a:defRPr/>
            </a:pPr>
            <a:r>
              <a:rPr lang="nl-NL" sz="3200" b="0" dirty="0">
                <a:cs typeface="+mn-cs"/>
              </a:rPr>
              <a:t>		</a:t>
            </a:r>
            <a:r>
              <a:rPr lang="nl-NL" sz="4800" b="0" dirty="0">
                <a:cs typeface="+mn-cs"/>
              </a:rPr>
              <a:t>Vragen?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 presentatie</a:t>
            </a:r>
          </a:p>
        </p:txBody>
      </p:sp>
      <p:sp>
        <p:nvSpPr>
          <p:cNvPr id="3" name="Tijdelijke aanduiding voor inhoud 2"/>
          <p:cNvSpPr>
            <a:spLocks noGrp="1"/>
          </p:cNvSpPr>
          <p:nvPr>
            <p:ph idx="1"/>
          </p:nvPr>
        </p:nvSpPr>
        <p:spPr>
          <a:xfrm>
            <a:off x="485775" y="1384300"/>
            <a:ext cx="6926263" cy="5079999"/>
          </a:xfrm>
        </p:spPr>
        <p:txBody>
          <a:bodyPr/>
          <a:lstStyle/>
          <a:p>
            <a:pPr>
              <a:buFont typeface="Arial" panose="020B0604020202020204" pitchFamily="34" charset="0"/>
              <a:buChar char="•"/>
            </a:pPr>
            <a:r>
              <a:rPr lang="nl-NL" dirty="0"/>
              <a:t>De Participatiewet </a:t>
            </a:r>
          </a:p>
          <a:p>
            <a:pPr>
              <a:buFontTx/>
              <a:buChar char="-"/>
            </a:pPr>
            <a:endParaRPr lang="nl-NL" dirty="0"/>
          </a:p>
          <a:p>
            <a:pPr>
              <a:buFont typeface="Arial" panose="020B0604020202020204" pitchFamily="34" charset="0"/>
              <a:buChar char="•"/>
            </a:pPr>
            <a:r>
              <a:rPr lang="nl-NL" dirty="0"/>
              <a:t>Banenafspraak en Quotumwet</a:t>
            </a:r>
          </a:p>
          <a:p>
            <a:pPr>
              <a:buFontTx/>
              <a:buChar char="-"/>
            </a:pPr>
            <a:endParaRPr lang="nl-NL" dirty="0"/>
          </a:p>
          <a:p>
            <a:pPr>
              <a:buFont typeface="Arial" panose="020B0604020202020204" pitchFamily="34" charset="0"/>
              <a:buChar char="•"/>
            </a:pPr>
            <a:r>
              <a:rPr lang="nl-NL" dirty="0"/>
              <a:t>Verdieping banenafspraak met</a:t>
            </a:r>
          </a:p>
          <a:p>
            <a:pPr lvl="5">
              <a:buFontTx/>
              <a:buChar char="-"/>
            </a:pPr>
            <a:r>
              <a:rPr lang="nl-NL" dirty="0"/>
              <a:t>Wie telt er mee?</a:t>
            </a:r>
          </a:p>
          <a:p>
            <a:pPr lvl="5">
              <a:buFontTx/>
              <a:buChar char="-"/>
            </a:pPr>
            <a:r>
              <a:rPr lang="nl-NL" dirty="0"/>
              <a:t>Wie zitten er in het </a:t>
            </a:r>
            <a:r>
              <a:rPr lang="nl-NL" dirty="0" err="1"/>
              <a:t>doelgroepregister</a:t>
            </a:r>
            <a:r>
              <a:rPr lang="nl-NL" dirty="0"/>
              <a:t>?</a:t>
            </a:r>
          </a:p>
          <a:p>
            <a:pPr lvl="5">
              <a:buFontTx/>
              <a:buChar char="-"/>
            </a:pPr>
            <a:r>
              <a:rPr lang="nl-NL" dirty="0"/>
              <a:t>Wanneer telt iemand niet meer mee?</a:t>
            </a:r>
          </a:p>
          <a:p>
            <a:pPr lvl="5">
              <a:buFontTx/>
              <a:buChar char="-"/>
            </a:pPr>
            <a:r>
              <a:rPr lang="nl-NL" dirty="0"/>
              <a:t>Inkoop diensten wel of niet meetellen?</a:t>
            </a:r>
          </a:p>
          <a:p>
            <a:pPr marL="84138" lvl="1" indent="-342900">
              <a:buFont typeface="Arial" panose="020B0604020202020204" pitchFamily="34" charset="0"/>
              <a:buChar char="•"/>
            </a:pPr>
            <a:endParaRPr lang="nl-NL" dirty="0"/>
          </a:p>
          <a:p>
            <a:pPr marL="84138" lvl="1" indent="-342900">
              <a:buFont typeface="Arial" panose="020B0604020202020204" pitchFamily="34" charset="0"/>
              <a:buChar char="•"/>
            </a:pPr>
            <a:r>
              <a:rPr lang="nl-NL" b="1" dirty="0"/>
              <a:t>Voordelen werkgever</a:t>
            </a:r>
          </a:p>
          <a:p>
            <a:pPr marL="0" lvl="1" indent="0"/>
            <a:endParaRPr lang="nl-NL" b="1" dirty="0"/>
          </a:p>
          <a:p>
            <a:pPr marL="336550" lvl="2" indent="-342900"/>
            <a:r>
              <a:rPr lang="nl-NL" b="1" dirty="0"/>
              <a:t>Wat doet Cedris? </a:t>
            </a:r>
          </a:p>
          <a:p>
            <a:pPr marL="336550" lvl="2" indent="-342900"/>
            <a:endParaRPr lang="nl-NL" b="1" dirty="0"/>
          </a:p>
          <a:p>
            <a:pPr marL="336550" lvl="2" indent="-342900"/>
            <a:r>
              <a:rPr lang="nl-NL" b="1" dirty="0"/>
              <a:t>Binnengekomen vragen en vragen uit de zaal</a:t>
            </a:r>
          </a:p>
        </p:txBody>
      </p:sp>
    </p:spTree>
    <p:extLst>
      <p:ext uri="{BB962C8B-B14F-4D97-AF65-F5344CB8AC3E}">
        <p14:creationId xmlns:p14="http://schemas.microsoft.com/office/powerpoint/2010/main" val="142178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Participatiewet</a:t>
            </a:r>
          </a:p>
        </p:txBody>
      </p:sp>
      <p:sp>
        <p:nvSpPr>
          <p:cNvPr id="3" name="Tijdelijke aanduiding voor inhoud 2"/>
          <p:cNvSpPr>
            <a:spLocks noGrp="1"/>
          </p:cNvSpPr>
          <p:nvPr>
            <p:ph idx="1"/>
          </p:nvPr>
        </p:nvSpPr>
        <p:spPr>
          <a:xfrm>
            <a:off x="485775" y="1397000"/>
            <a:ext cx="7108825" cy="4902200"/>
          </a:xfrm>
        </p:spPr>
        <p:txBody>
          <a:bodyPr/>
          <a:lstStyle/>
          <a:p>
            <a:pPr>
              <a:buFontTx/>
              <a:buChar char="-"/>
            </a:pPr>
            <a:r>
              <a:rPr lang="nl-NL" sz="2400" b="0" kern="1200" dirty="0">
                <a:solidFill>
                  <a:schemeClr val="tx1"/>
                </a:solidFill>
                <a:latin typeface="Arial" charset="0"/>
                <a:ea typeface="ＭＳ Ｐゴシック" charset="0"/>
              </a:rPr>
              <a:t>Iedereen die kan werken, maar tijdelijk of voor langere tijd ondersteuning nodig heeft, valt vanaf 1 januari 2015 onder de Participatiewet</a:t>
            </a:r>
            <a:br>
              <a:rPr lang="nl-NL" sz="2400" b="0" kern="1200" dirty="0">
                <a:solidFill>
                  <a:schemeClr val="tx1"/>
                </a:solidFill>
                <a:latin typeface="Arial" charset="0"/>
                <a:ea typeface="ＭＳ Ｐゴシック" charset="0"/>
              </a:rPr>
            </a:br>
            <a:endParaRPr lang="nl-NL" sz="2400" b="0" kern="1200" dirty="0">
              <a:solidFill>
                <a:schemeClr val="tx1"/>
              </a:solidFill>
              <a:latin typeface="Arial" charset="0"/>
              <a:ea typeface="ＭＳ Ｐゴシック" charset="0"/>
            </a:endParaRPr>
          </a:p>
          <a:p>
            <a:pPr lvl="0">
              <a:buFontTx/>
              <a:buChar char="-"/>
            </a:pPr>
            <a:r>
              <a:rPr lang="nl-NL" sz="2400" b="0" kern="1200" dirty="0" err="1">
                <a:solidFill>
                  <a:schemeClr val="tx1"/>
                </a:solidFill>
                <a:latin typeface="Arial" charset="0"/>
                <a:ea typeface="ＭＳ Ｐゴシック" charset="0"/>
              </a:rPr>
              <a:t>Wajongers</a:t>
            </a:r>
            <a:r>
              <a:rPr lang="nl-NL" sz="2400" b="0" kern="1200" dirty="0">
                <a:solidFill>
                  <a:schemeClr val="tx1"/>
                </a:solidFill>
                <a:latin typeface="Arial" charset="0"/>
                <a:ea typeface="ＭＳ Ｐゴシック" charset="0"/>
              </a:rPr>
              <a:t> die gedeeltelijk kunnen werken vallen sinds 2015 onder de participatiewet.</a:t>
            </a:r>
            <a:br>
              <a:rPr lang="nl-NL" sz="2400" b="0" kern="1200" dirty="0">
                <a:solidFill>
                  <a:schemeClr val="tx1"/>
                </a:solidFill>
                <a:latin typeface="Arial" charset="0"/>
                <a:ea typeface="ＭＳ Ｐゴシック" charset="0"/>
              </a:rPr>
            </a:br>
            <a:endParaRPr lang="nl-NL" sz="2400" b="0" kern="1200" dirty="0">
              <a:solidFill>
                <a:schemeClr val="tx1"/>
              </a:solidFill>
              <a:latin typeface="Arial" charset="0"/>
              <a:ea typeface="ＭＳ Ｐゴシック" charset="0"/>
            </a:endParaRPr>
          </a:p>
          <a:p>
            <a:pPr>
              <a:buFontTx/>
              <a:buChar char="-"/>
            </a:pPr>
            <a:r>
              <a:rPr lang="nl-NL" sz="2400" b="0" kern="1200" dirty="0">
                <a:solidFill>
                  <a:schemeClr val="tx1"/>
                </a:solidFill>
                <a:latin typeface="Arial" charset="0"/>
                <a:ea typeface="ＭＳ Ｐゴシック" charset="0"/>
              </a:rPr>
              <a:t>Wsw wordt de komende dertig jaar afgebouwd</a:t>
            </a:r>
            <a:br>
              <a:rPr lang="nl-NL" sz="2400" b="0" kern="1200" dirty="0">
                <a:solidFill>
                  <a:schemeClr val="tx1"/>
                </a:solidFill>
                <a:latin typeface="Arial" charset="0"/>
                <a:ea typeface="ＭＳ Ｐゴシック" charset="0"/>
              </a:rPr>
            </a:br>
            <a:r>
              <a:rPr lang="nl-NL" sz="2400" b="0" kern="1200" dirty="0">
                <a:solidFill>
                  <a:schemeClr val="tx1"/>
                </a:solidFill>
                <a:latin typeface="Arial" charset="0"/>
                <a:ea typeface="ＭＳ Ｐゴシック" charset="0"/>
              </a:rPr>
              <a:t/>
            </a:r>
            <a:br>
              <a:rPr lang="nl-NL" sz="2400" b="0" kern="1200" dirty="0">
                <a:solidFill>
                  <a:schemeClr val="tx1"/>
                </a:solidFill>
                <a:latin typeface="Arial" charset="0"/>
                <a:ea typeface="ＭＳ Ｐゴシック" charset="0"/>
              </a:rPr>
            </a:br>
            <a:endParaRPr lang="nl-NL" b="0" dirty="0"/>
          </a:p>
        </p:txBody>
      </p:sp>
    </p:spTree>
    <p:extLst>
      <p:ext uri="{BB962C8B-B14F-4D97-AF65-F5344CB8AC3E}">
        <p14:creationId xmlns:p14="http://schemas.microsoft.com/office/powerpoint/2010/main" val="273813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extLst/>
        </p:spPr>
        <p:txBody>
          <a:bodyPr/>
          <a:lstStyle/>
          <a:p>
            <a:pPr eaLnBrk="1" hangingPunct="1">
              <a:defRPr/>
            </a:pPr>
            <a:r>
              <a:rPr lang="nl-NL" sz="2700" dirty="0">
                <a:cs typeface="+mj-cs"/>
              </a:rPr>
              <a:t>Participatiewet</a:t>
            </a:r>
          </a:p>
        </p:txBody>
      </p:sp>
      <p:sp>
        <p:nvSpPr>
          <p:cNvPr id="17411" name="Tijdelijke aanduiding voor inhoud 2"/>
          <p:cNvSpPr>
            <a:spLocks noGrp="1"/>
          </p:cNvSpPr>
          <p:nvPr>
            <p:ph idx="1"/>
          </p:nvPr>
        </p:nvSpPr>
        <p:spPr>
          <a:xfrm>
            <a:off x="485775" y="5616575"/>
            <a:ext cx="5124450" cy="1343025"/>
          </a:xfrm>
        </p:spPr>
        <p:txBody>
          <a:bodyPr/>
          <a:lstStyle/>
          <a:p>
            <a:r>
              <a:rPr lang="nl-NL" altLang="nl-NL" sz="1800" b="0"/>
              <a:t>WWB: </a:t>
            </a:r>
          </a:p>
          <a:p>
            <a:r>
              <a:rPr lang="nl-NL" altLang="nl-NL" sz="1800" b="0"/>
              <a:t>Wsw:</a:t>
            </a:r>
            <a:endParaRPr lang="en-GB" altLang="nl-NL" sz="1800" b="0"/>
          </a:p>
          <a:p>
            <a:r>
              <a:rPr lang="nl-NL" altLang="nl-NL" sz="1800" b="0"/>
              <a:t>Wajong: </a:t>
            </a:r>
            <a:endParaRPr lang="en-GB" altLang="nl-NL" sz="1800" b="0"/>
          </a:p>
        </p:txBody>
      </p:sp>
      <p:sp>
        <p:nvSpPr>
          <p:cNvPr id="17412" name="Tijdelijke aanduiding voor inhoud 2"/>
          <p:cNvSpPr txBox="1">
            <a:spLocks/>
          </p:cNvSpPr>
          <p:nvPr/>
        </p:nvSpPr>
        <p:spPr bwMode="auto">
          <a:xfrm>
            <a:off x="1539875" y="5616574"/>
            <a:ext cx="512445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0" bIns="0"/>
          <a:lstStyle>
            <a:lvl1pPr marL="342900" indent="-342900">
              <a:defRPr sz="800">
                <a:solidFill>
                  <a:schemeClr val="tx1"/>
                </a:solidFill>
                <a:latin typeface="Harlow Solid Italic" panose="04030604020F02020D02" pitchFamily="82" charset="0"/>
                <a:ea typeface="ＭＳ Ｐゴシック" panose="020B0600070205080204" pitchFamily="34" charset="-128"/>
              </a:defRPr>
            </a:lvl1pPr>
            <a:lvl2pPr marL="742950" indent="-285750">
              <a:defRPr sz="800">
                <a:solidFill>
                  <a:schemeClr val="tx1"/>
                </a:solidFill>
                <a:latin typeface="Harlow Solid Italic" panose="04030604020F02020D02" pitchFamily="82" charset="0"/>
                <a:ea typeface="ＭＳ Ｐゴシック" panose="020B0600070205080204" pitchFamily="34" charset="-128"/>
              </a:defRPr>
            </a:lvl2pPr>
            <a:lvl3pPr marL="1143000" indent="-228600">
              <a:defRPr sz="800">
                <a:solidFill>
                  <a:schemeClr val="tx1"/>
                </a:solidFill>
                <a:latin typeface="Harlow Solid Italic" panose="04030604020F02020D02" pitchFamily="82" charset="0"/>
                <a:ea typeface="ＭＳ Ｐゴシック" panose="020B0600070205080204" pitchFamily="34" charset="-128"/>
              </a:defRPr>
            </a:lvl3pPr>
            <a:lvl4pPr marL="1600200" indent="-228600">
              <a:defRPr sz="800">
                <a:solidFill>
                  <a:schemeClr val="tx1"/>
                </a:solidFill>
                <a:latin typeface="Harlow Solid Italic" panose="04030604020F02020D02" pitchFamily="82" charset="0"/>
                <a:ea typeface="ＭＳ Ｐゴシック" panose="020B0600070205080204" pitchFamily="34" charset="-128"/>
              </a:defRPr>
            </a:lvl4pPr>
            <a:lvl5pPr marL="2057400" indent="-228600">
              <a:defRPr sz="800">
                <a:solidFill>
                  <a:schemeClr val="tx1"/>
                </a:solidFill>
                <a:latin typeface="Harlow Solid Italic" panose="04030604020F02020D02" pitchFamily="82"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9pPr>
          </a:lstStyle>
          <a:p>
            <a:r>
              <a:rPr lang="nl-NL" altLang="nl-NL" sz="1800" dirty="0">
                <a:solidFill>
                  <a:srgbClr val="000000"/>
                </a:solidFill>
                <a:latin typeface="Arial" panose="020B0604020202020204" pitchFamily="34" charset="0"/>
              </a:rPr>
              <a:t>300.000 </a:t>
            </a:r>
          </a:p>
          <a:p>
            <a:r>
              <a:rPr lang="nl-NL" altLang="nl-NL" sz="1800" dirty="0">
                <a:solidFill>
                  <a:srgbClr val="000000"/>
                </a:solidFill>
                <a:latin typeface="Arial" panose="020B0604020202020204" pitchFamily="34" charset="0"/>
              </a:rPr>
              <a:t>100.000</a:t>
            </a:r>
          </a:p>
          <a:p>
            <a:r>
              <a:rPr lang="nl-NL" altLang="nl-NL" sz="1800" dirty="0">
                <a:solidFill>
                  <a:srgbClr val="000000"/>
                </a:solidFill>
                <a:latin typeface="Arial" panose="020B0604020202020204" pitchFamily="34" charset="0"/>
              </a:rPr>
              <a:t>100.000</a:t>
            </a:r>
            <a:r>
              <a:rPr lang="en-GB" altLang="nl-NL" sz="1800" dirty="0">
                <a:solidFill>
                  <a:srgbClr val="000000"/>
                </a:solidFill>
                <a:latin typeface="Arial" panose="020B0604020202020204" pitchFamily="34" charset="0"/>
              </a:rPr>
              <a:t> </a:t>
            </a:r>
            <a:endParaRPr lang="nl-NL" altLang="nl-NL" sz="1800" dirty="0">
              <a:solidFill>
                <a:srgbClr val="000000"/>
              </a:solidFill>
              <a:latin typeface="Arial" panose="020B0604020202020204" pitchFamily="34" charset="0"/>
            </a:endParaRPr>
          </a:p>
        </p:txBody>
      </p:sp>
      <p:pic>
        <p:nvPicPr>
          <p:cNvPr id="17413" name="Afbeelding 3" descr="Wat_is_er_aan_de_han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19338" y="1714500"/>
            <a:ext cx="4384675"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ijdelijke aanduiding voor inhoud 2"/>
          <p:cNvSpPr txBox="1">
            <a:spLocks/>
          </p:cNvSpPr>
          <p:nvPr/>
        </p:nvSpPr>
        <p:spPr bwMode="auto">
          <a:xfrm>
            <a:off x="6664325" y="5626100"/>
            <a:ext cx="3271838"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0" bIns="0"/>
          <a:lstStyle>
            <a:lvl1pPr marL="342900" indent="-342900">
              <a:defRPr sz="800">
                <a:solidFill>
                  <a:schemeClr val="tx1"/>
                </a:solidFill>
                <a:latin typeface="Harlow Solid Italic" panose="04030604020F02020D02" pitchFamily="82" charset="0"/>
                <a:ea typeface="ＭＳ Ｐゴシック" panose="020B0600070205080204" pitchFamily="34" charset="-128"/>
              </a:defRPr>
            </a:lvl1pPr>
            <a:lvl2pPr marL="742950" indent="-285750">
              <a:defRPr sz="800">
                <a:solidFill>
                  <a:schemeClr val="tx1"/>
                </a:solidFill>
                <a:latin typeface="Harlow Solid Italic" panose="04030604020F02020D02" pitchFamily="82" charset="0"/>
                <a:ea typeface="ＭＳ Ｐゴシック" panose="020B0600070205080204" pitchFamily="34" charset="-128"/>
              </a:defRPr>
            </a:lvl2pPr>
            <a:lvl3pPr marL="1143000" indent="-228600">
              <a:defRPr sz="800">
                <a:solidFill>
                  <a:schemeClr val="tx1"/>
                </a:solidFill>
                <a:latin typeface="Harlow Solid Italic" panose="04030604020F02020D02" pitchFamily="82" charset="0"/>
                <a:ea typeface="ＭＳ Ｐゴシック" panose="020B0600070205080204" pitchFamily="34" charset="-128"/>
              </a:defRPr>
            </a:lvl3pPr>
            <a:lvl4pPr marL="1600200" indent="-228600">
              <a:defRPr sz="800">
                <a:solidFill>
                  <a:schemeClr val="tx1"/>
                </a:solidFill>
                <a:latin typeface="Harlow Solid Italic" panose="04030604020F02020D02" pitchFamily="82" charset="0"/>
                <a:ea typeface="ＭＳ Ｐゴシック" panose="020B0600070205080204" pitchFamily="34" charset="-128"/>
              </a:defRPr>
            </a:lvl4pPr>
            <a:lvl5pPr marL="2057400" indent="-228600">
              <a:defRPr sz="800">
                <a:solidFill>
                  <a:schemeClr val="tx1"/>
                </a:solidFill>
                <a:latin typeface="Harlow Solid Italic" panose="04030604020F02020D02" pitchFamily="82" charset="0"/>
                <a:ea typeface="ＭＳ Ｐゴシック" panose="020B0600070205080204" pitchFamily="34" charset="-128"/>
              </a:defRPr>
            </a:lvl5pPr>
            <a:lvl6pPr marL="25146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6pPr>
            <a:lvl7pPr marL="29718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7pPr>
            <a:lvl8pPr marL="34290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8pPr>
            <a:lvl9pPr marL="3886200" indent="-228600" eaLnBrk="0" fontAlgn="base" hangingPunct="0">
              <a:spcBef>
                <a:spcPct val="0"/>
              </a:spcBef>
              <a:spcAft>
                <a:spcPct val="0"/>
              </a:spcAft>
              <a:defRPr sz="800">
                <a:solidFill>
                  <a:schemeClr val="tx1"/>
                </a:solidFill>
                <a:latin typeface="Harlow Solid Italic" panose="04030604020F02020D02" pitchFamily="82" charset="0"/>
                <a:ea typeface="ＭＳ Ｐゴシック" panose="020B0600070205080204" pitchFamily="34" charset="-128"/>
              </a:defRPr>
            </a:lvl9pPr>
          </a:lstStyle>
          <a:p>
            <a:endParaRPr lang="nl-NL" altLang="nl-NL" sz="1800" dirty="0">
              <a:solidFill>
                <a:srgbClr val="000000"/>
              </a:solidFill>
              <a:latin typeface="Arial" panose="020B0604020202020204" pitchFamily="34" charset="0"/>
            </a:endParaRPr>
          </a:p>
          <a:p>
            <a:endParaRPr lang="nl-NL" altLang="nl-NL" sz="1800" dirty="0">
              <a:solidFill>
                <a:srgbClr val="000000"/>
              </a:solidFill>
              <a:latin typeface="Arial" panose="020B0604020202020204" pitchFamily="34" charset="0"/>
            </a:endParaRPr>
          </a:p>
          <a:p>
            <a:r>
              <a:rPr lang="nl-NL" altLang="nl-NL" sz="1800" dirty="0">
                <a:solidFill>
                  <a:srgbClr val="000000"/>
                </a:solidFill>
                <a:latin typeface="Arial" panose="020B0604020202020204" pitchFamily="34" charset="0"/>
              </a:rPr>
              <a:t>Totaal: 500.000.</a:t>
            </a:r>
            <a:r>
              <a:rPr lang="en-GB" altLang="nl-NL" sz="1800" dirty="0">
                <a:solidFill>
                  <a:srgbClr val="000000"/>
                </a:solidFill>
                <a:latin typeface="Arial" panose="020B0604020202020204" pitchFamily="34" charset="0"/>
              </a:rPr>
              <a:t> </a:t>
            </a:r>
            <a:endParaRPr lang="nl-NL" altLang="nl-NL"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00315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Participatiewet</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Eerste instantie quotum voor werkgevers.</a:t>
            </a:r>
          </a:p>
          <a:p>
            <a:pPr>
              <a:buFont typeface="Arial" panose="020B0604020202020204" pitchFamily="34" charset="0"/>
              <a:buChar char="•"/>
            </a:pPr>
            <a:endParaRPr lang="nl-NL" dirty="0"/>
          </a:p>
          <a:p>
            <a:pPr marL="0" indent="0"/>
            <a:endParaRPr lang="nl-NL" dirty="0"/>
          </a:p>
          <a:p>
            <a:pPr>
              <a:buFont typeface="Arial" panose="020B0604020202020204" pitchFamily="34" charset="0"/>
              <a:buChar char="•"/>
            </a:pPr>
            <a:r>
              <a:rPr lang="nl-NL" dirty="0"/>
              <a:t>Sociaal akkoord: werkgevers en werknemers afspreken geen quotum maar een banenafspraak!</a:t>
            </a:r>
          </a:p>
          <a:p>
            <a:pPr>
              <a:buFont typeface="Arial" panose="020B0604020202020204" pitchFamily="34" charset="0"/>
              <a:buChar char="•"/>
            </a:pPr>
            <a:endParaRPr lang="nl-NL" dirty="0"/>
          </a:p>
          <a:p>
            <a:pPr marL="0" indent="0"/>
            <a:endParaRPr lang="nl-NL" dirty="0"/>
          </a:p>
          <a:p>
            <a:pPr>
              <a:buFont typeface="Arial" panose="020B0604020202020204" pitchFamily="34" charset="0"/>
              <a:buChar char="•"/>
            </a:pPr>
            <a:r>
              <a:rPr lang="nl-NL" dirty="0"/>
              <a:t>Als de banenafspraak niet gehaald wordt dan treedt de Quotumwet in werking.</a:t>
            </a:r>
          </a:p>
        </p:txBody>
      </p:sp>
    </p:spTree>
    <p:extLst>
      <p:ext uri="{BB962C8B-B14F-4D97-AF65-F5344CB8AC3E}">
        <p14:creationId xmlns:p14="http://schemas.microsoft.com/office/powerpoint/2010/main" val="290601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extLst>
            <a:ext uri="{FAA26D3D-D897-4be2-8F04-BA451C77F1D7}"/>
          </a:extLst>
        </p:spPr>
        <p:txBody>
          <a:bodyPr/>
          <a:lstStyle/>
          <a:p>
            <a:pPr eaLnBrk="1" hangingPunct="1">
              <a:defRPr/>
            </a:pPr>
            <a:r>
              <a:rPr lang="nl-NL" dirty="0">
                <a:cs typeface="+mj-cs"/>
              </a:rPr>
              <a:t>Baanafspraak </a:t>
            </a:r>
            <a:r>
              <a:rPr lang="nl-NL" dirty="0" err="1">
                <a:cs typeface="+mj-cs"/>
              </a:rPr>
              <a:t>vs</a:t>
            </a:r>
            <a:r>
              <a:rPr lang="nl-NL" dirty="0">
                <a:cs typeface="+mj-cs"/>
              </a:rPr>
              <a:t> Quotumwet</a:t>
            </a:r>
          </a:p>
        </p:txBody>
      </p:sp>
      <p:sp>
        <p:nvSpPr>
          <p:cNvPr id="3" name="Tijdelijke aanduiding voor inhoud 2"/>
          <p:cNvSpPr>
            <a:spLocks noGrp="1"/>
          </p:cNvSpPr>
          <p:nvPr>
            <p:ph idx="1"/>
          </p:nvPr>
        </p:nvSpPr>
        <p:spPr>
          <a:xfrm>
            <a:off x="485775" y="1573213"/>
            <a:ext cx="8462963" cy="4376737"/>
          </a:xfrm>
          <a:extLst>
            <a:ext uri="{FAA26D3D-D897-4be2-8F04-BA451C77F1D7}"/>
          </a:extLst>
        </p:spPr>
        <p:txBody>
          <a:bodyPr/>
          <a:lstStyle/>
          <a:p>
            <a:pPr>
              <a:defRPr/>
            </a:pPr>
            <a:endParaRPr lang="nl-NL" dirty="0"/>
          </a:p>
          <a:p>
            <a:pPr>
              <a:defRPr/>
            </a:pPr>
            <a:endParaRPr lang="nl-NL" dirty="0"/>
          </a:p>
          <a:p>
            <a:pPr>
              <a:defRPr/>
            </a:pPr>
            <a:endParaRPr lang="nl-NL" sz="2400" dirty="0"/>
          </a:p>
          <a:p>
            <a:pPr>
              <a:defRPr/>
            </a:pPr>
            <a:r>
              <a:rPr lang="nl-NL" sz="2400" dirty="0"/>
              <a:t>Vrijwillig 		</a:t>
            </a:r>
            <a:r>
              <a:rPr lang="nl-NL" sz="2400" dirty="0" err="1"/>
              <a:t>vs</a:t>
            </a:r>
            <a:r>
              <a:rPr lang="nl-NL" sz="2400" dirty="0"/>
              <a:t> 	wettelijke verplichting</a:t>
            </a:r>
          </a:p>
          <a:p>
            <a:pPr>
              <a:defRPr/>
            </a:pPr>
            <a:endParaRPr lang="nl-NL" sz="2400" dirty="0"/>
          </a:p>
          <a:p>
            <a:pPr>
              <a:defRPr/>
            </a:pPr>
            <a:r>
              <a:rPr lang="nl-NL" sz="2400" dirty="0"/>
              <a:t>Landelijk tellen 	</a:t>
            </a:r>
            <a:r>
              <a:rPr lang="nl-NL" sz="2400" dirty="0" err="1"/>
              <a:t>vs</a:t>
            </a:r>
            <a:r>
              <a:rPr lang="nl-NL" sz="2400" dirty="0"/>
              <a:t> 	per werkgever tellen</a:t>
            </a:r>
          </a:p>
          <a:p>
            <a:pPr>
              <a:defRPr/>
            </a:pPr>
            <a:endParaRPr lang="nl-NL" sz="2400" dirty="0"/>
          </a:p>
          <a:p>
            <a:pPr>
              <a:defRPr/>
            </a:pPr>
            <a:r>
              <a:rPr lang="nl-NL" sz="2400" dirty="0"/>
              <a:t>Alle werkgevers 	</a:t>
            </a:r>
            <a:r>
              <a:rPr lang="nl-NL" sz="2400" dirty="0" err="1"/>
              <a:t>vs</a:t>
            </a:r>
            <a:r>
              <a:rPr lang="nl-NL" sz="2400" dirty="0"/>
              <a:t> 	werkgevers &gt; 25 werknemers</a:t>
            </a:r>
          </a:p>
          <a:p>
            <a:pPr>
              <a:defRPr/>
            </a:pPr>
            <a:endParaRPr lang="nl-NL" sz="2400" dirty="0"/>
          </a:p>
          <a:p>
            <a:pPr>
              <a:defRPr/>
            </a:pPr>
            <a:r>
              <a:rPr lang="nl-NL" sz="2400" dirty="0"/>
              <a:t>Vanaf 2015 		</a:t>
            </a:r>
            <a:r>
              <a:rPr lang="nl-NL" sz="2400" dirty="0" err="1"/>
              <a:t>vs</a:t>
            </a:r>
            <a:r>
              <a:rPr lang="nl-NL" sz="2400" dirty="0"/>
              <a:t> 	Nu op z’n vroegst vanaf 2018</a:t>
            </a:r>
          </a:p>
          <a:p>
            <a:pPr eaLnBrk="1" hangingPunct="1">
              <a:lnSpc>
                <a:spcPct val="120000"/>
              </a:lnSpc>
              <a:buFont typeface="Arial"/>
              <a:buChar char="•"/>
              <a:defRPr/>
            </a:pPr>
            <a:endParaRPr lang="nl-NL" b="0" dirty="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extLst>
            <a:ext uri="{FAA26D3D-D897-4be2-8F04-BA451C77F1D7}"/>
          </a:extLst>
        </p:spPr>
        <p:txBody>
          <a:bodyPr/>
          <a:lstStyle/>
          <a:p>
            <a:pPr eaLnBrk="1" hangingPunct="1">
              <a:defRPr/>
            </a:pPr>
            <a:r>
              <a:rPr lang="nl-NL" dirty="0">
                <a:cs typeface="+mj-cs"/>
              </a:rPr>
              <a:t>Banenafspraak uit sociaal </a:t>
            </a:r>
            <a:r>
              <a:rPr lang="nl-NL" dirty="0" err="1">
                <a:cs typeface="+mj-cs"/>
              </a:rPr>
              <a:t>akoord</a:t>
            </a:r>
            <a:endParaRPr lang="nl-NL" dirty="0">
              <a:cs typeface="+mj-cs"/>
            </a:endParaRPr>
          </a:p>
        </p:txBody>
      </p:sp>
      <p:sp>
        <p:nvSpPr>
          <p:cNvPr id="23555" name="Tijdelijke aanduiding voor inhoud 2"/>
          <p:cNvSpPr>
            <a:spLocks noGrp="1"/>
          </p:cNvSpPr>
          <p:nvPr>
            <p:ph idx="1"/>
          </p:nvPr>
        </p:nvSpPr>
        <p:spPr>
          <a:xfrm>
            <a:off x="379413" y="1563688"/>
            <a:ext cx="7042150" cy="4797425"/>
          </a:xfrm>
        </p:spPr>
        <p:txBody>
          <a:bodyPr/>
          <a:lstStyle/>
          <a:p>
            <a:pPr>
              <a:defRPr/>
            </a:pPr>
            <a:endParaRPr lang="nl-NL" sz="1800" dirty="0"/>
          </a:p>
          <a:p>
            <a:pPr>
              <a:defRPr/>
            </a:pPr>
            <a:endParaRPr lang="nl-NL" sz="2400" b="0" dirty="0"/>
          </a:p>
          <a:p>
            <a:pPr>
              <a:defRPr/>
            </a:pPr>
            <a:r>
              <a:rPr lang="nl-NL" sz="2400" b="0" dirty="0"/>
              <a:t>Afspraak tussen sociale partners om in 2026, 125.000 extra banen te realiseren voor de doelgroep arbeidsbeperkten boven op de nulmeting.</a:t>
            </a:r>
          </a:p>
          <a:p>
            <a:pPr>
              <a:defRPr/>
            </a:pPr>
            <a:endParaRPr lang="nl-NL" sz="2400" b="0" dirty="0"/>
          </a:p>
          <a:p>
            <a:pPr>
              <a:defRPr/>
            </a:pPr>
            <a:endParaRPr lang="nl-NL" sz="2400" b="0" dirty="0"/>
          </a:p>
          <a:p>
            <a:pPr>
              <a:defRPr/>
            </a:pPr>
            <a:r>
              <a:rPr lang="nl-NL" sz="2400" b="0" dirty="0"/>
              <a:t> </a:t>
            </a:r>
          </a:p>
          <a:p>
            <a:pPr>
              <a:defRPr/>
            </a:pPr>
            <a:r>
              <a:rPr lang="nl-NL" sz="2400" b="0" dirty="0"/>
              <a:t>1 baan = 25,5 uur per week.  Een baan van meer dan 25,5 uur telt mee als meer dan 1 baan voor de banenafspraak.</a:t>
            </a:r>
          </a:p>
          <a:p>
            <a:pPr marL="0" indent="0" eaLnBrk="1" hangingPunct="1">
              <a:defRPr/>
            </a:pPr>
            <a:endParaRPr lang="nl-NL" altLang="nl-NL"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Banenafspraak: wie tellen er mee</a:t>
            </a:r>
          </a:p>
        </p:txBody>
      </p:sp>
      <p:sp>
        <p:nvSpPr>
          <p:cNvPr id="3" name="Tijdelijke aanduiding voor inhoud 2"/>
          <p:cNvSpPr>
            <a:spLocks noGrp="1"/>
          </p:cNvSpPr>
          <p:nvPr>
            <p:ph idx="1"/>
          </p:nvPr>
        </p:nvSpPr>
        <p:spPr/>
        <p:txBody>
          <a:bodyPr/>
          <a:lstStyle/>
          <a:p>
            <a:endParaRPr lang="nl-NL" b="0" dirty="0"/>
          </a:p>
          <a:p>
            <a:r>
              <a:rPr lang="nl-NL" b="0" dirty="0"/>
              <a:t>Alle personen die in het </a:t>
            </a:r>
            <a:r>
              <a:rPr lang="nl-NL" b="0" dirty="0" err="1"/>
              <a:t>doelgroepregister</a:t>
            </a:r>
            <a:r>
              <a:rPr lang="nl-NL" b="0" dirty="0"/>
              <a:t> bij het UWV zijn opgenomen tellen mee.</a:t>
            </a:r>
          </a:p>
          <a:p>
            <a:endParaRPr lang="nl-NL" b="0" dirty="0"/>
          </a:p>
          <a:p>
            <a:endParaRPr lang="nl-NL" b="0" dirty="0"/>
          </a:p>
          <a:p>
            <a:r>
              <a:rPr lang="nl-NL" b="0" dirty="0"/>
              <a:t>Werkgevers kunnen via het werkgeversportaal bij UWV op BSN-nummer of LH-nummer controleren wie er in het </a:t>
            </a:r>
            <a:r>
              <a:rPr lang="nl-NL" b="0" dirty="0" err="1"/>
              <a:t>doelgroepregister</a:t>
            </a:r>
            <a:r>
              <a:rPr lang="nl-NL" b="0" dirty="0"/>
              <a:t> zijn opgenomen.</a:t>
            </a:r>
          </a:p>
          <a:p>
            <a:endParaRPr lang="nl-NL" b="0" dirty="0"/>
          </a:p>
          <a:p>
            <a:r>
              <a:rPr lang="nl-NL" b="0" dirty="0"/>
              <a:t>Burgers kunnen zelf bij UWV opvragen of ze in het </a:t>
            </a:r>
            <a:r>
              <a:rPr lang="nl-NL" b="0" dirty="0" err="1"/>
              <a:t>doelgroepregister</a:t>
            </a:r>
            <a:r>
              <a:rPr lang="nl-NL" b="0" dirty="0"/>
              <a:t> zijn opgenomen</a:t>
            </a:r>
            <a:r>
              <a:rPr lang="nl-NL" dirty="0"/>
              <a:t>.</a:t>
            </a:r>
          </a:p>
          <a:p>
            <a:endParaRPr lang="nl-NL" dirty="0"/>
          </a:p>
          <a:p>
            <a:endParaRPr lang="nl-NL" dirty="0"/>
          </a:p>
        </p:txBody>
      </p:sp>
    </p:spTree>
    <p:extLst>
      <p:ext uri="{BB962C8B-B14F-4D97-AF65-F5344CB8AC3E}">
        <p14:creationId xmlns:p14="http://schemas.microsoft.com/office/powerpoint/2010/main" val="3684629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r>
              <a:rPr lang="nl-NL" altLang="nl-NL"/>
              <a:t>Voorbeeld uit de praktijk:</a:t>
            </a:r>
          </a:p>
        </p:txBody>
      </p:sp>
      <p:pic>
        <p:nvPicPr>
          <p:cNvPr id="6" name="gNOfXNxqd_E"/>
          <p:cNvPicPr>
            <a:picLocks noGrp="1" noRot="1" noChangeAspect="1"/>
          </p:cNvPicPr>
          <p:nvPr>
            <p:ph idx="1"/>
            <a:videoFile r:link="rId1"/>
          </p:nvPr>
        </p:nvPicPr>
        <p:blipFill>
          <a:blip r:embed="rId4"/>
          <a:stretch>
            <a:fillRect/>
          </a:stretch>
        </p:blipFill>
        <p:spPr>
          <a:xfrm>
            <a:off x="0" y="1346200"/>
            <a:ext cx="9098844" cy="5118100"/>
          </a:xfrm>
          <a:prstGeom prst="rect">
            <a:avLst/>
          </a:prstGeom>
        </p:spPr>
      </p:pic>
    </p:spTree>
    <p:extLst>
      <p:ext uri="{BB962C8B-B14F-4D97-AF65-F5344CB8AC3E}">
        <p14:creationId xmlns:p14="http://schemas.microsoft.com/office/powerpoint/2010/main" val="288425042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cTn>
                <p:tgtEl>
                  <p:spTgt spid="6"/>
                </p:tgtEl>
              </p:cMediaNode>
            </p:video>
          </p:childTnLst>
        </p:cTn>
      </p:par>
    </p:tnLst>
  </p:timing>
</p:sld>
</file>

<file path=ppt/theme/theme1.xml><?xml version="1.0" encoding="utf-8"?>
<a:theme xmlns:a="http://schemas.openxmlformats.org/drawingml/2006/main" name="Presentatie Syntrus Achmea met uitleg[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esentatie Syntrus Achmea met uitleg[1]">
      <a:majorFont>
        <a:latin typeface="Georgi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resentatie Syntrus Achmea met uitleg[1] 1">
        <a:dk1>
          <a:srgbClr val="005B7E"/>
        </a:dk1>
        <a:lt1>
          <a:srgbClr val="FFFFFF"/>
        </a:lt1>
        <a:dk2>
          <a:srgbClr val="FFFFFF"/>
        </a:dk2>
        <a:lt2>
          <a:srgbClr val="00B5AD"/>
        </a:lt2>
        <a:accent1>
          <a:srgbClr val="005B7E"/>
        </a:accent1>
        <a:accent2>
          <a:srgbClr val="00B5AD"/>
        </a:accent2>
        <a:accent3>
          <a:srgbClr val="FFFFFF"/>
        </a:accent3>
        <a:accent4>
          <a:srgbClr val="004C6B"/>
        </a:accent4>
        <a:accent5>
          <a:srgbClr val="AAB5C0"/>
        </a:accent5>
        <a:accent6>
          <a:srgbClr val="00A49C"/>
        </a:accent6>
        <a:hlink>
          <a:srgbClr val="7488A4"/>
        </a:hlink>
        <a:folHlink>
          <a:srgbClr val="B2BAC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DCBEFCB5CB6D44B5891053C48D9272" ma:contentTypeVersion="3" ma:contentTypeDescription="Een nieuw document maken." ma:contentTypeScope="" ma:versionID="d8b5d39ce9c66362d959b68a69dab4b7">
  <xsd:schema xmlns:xsd="http://www.w3.org/2001/XMLSchema" xmlns:xs="http://www.w3.org/2001/XMLSchema" xmlns:p="http://schemas.microsoft.com/office/2006/metadata/properties" xmlns:ns2="0820dd94-f649-4d90-993f-298873c8b131" targetNamespace="http://schemas.microsoft.com/office/2006/metadata/properties" ma:root="true" ma:fieldsID="5f6bd74cffae103609cd416fa1d060b9" ns2:_="">
    <xsd:import namespace="0820dd94-f649-4d90-993f-298873c8b131"/>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20dd94-f649-4d90-993f-298873c8b131"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int-hash delen" ma:internalName="SharingHintHash" ma:readOnly="true">
      <xsd:simpleType>
        <xsd:restriction base="dms:Text"/>
      </xsd:simpleType>
    </xsd:element>
    <xsd:element name="SharedWithDetails" ma:index="10"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F341FA-4E69-4864-82F4-055438CD9E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20dd94-f649-4d90-993f-298873c8b1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88E69E-0F90-4A6B-82D6-DC709492FA7B}">
  <ds:schemaRefs>
    <ds:schemaRef ds:uri="http://schemas.microsoft.com/sharepoint/v3/contenttype/forms"/>
  </ds:schemaRefs>
</ds:datastoreItem>
</file>

<file path=customXml/itemProps3.xml><?xml version="1.0" encoding="utf-8"?>
<ds:datastoreItem xmlns:ds="http://schemas.openxmlformats.org/officeDocument/2006/customXml" ds:itemID="{6673D950-477C-42E0-913C-1A9732DDDFE0}">
  <ds:schemaRefs>
    <ds:schemaRef ds:uri="0820dd94-f649-4d90-993f-298873c8b131"/>
    <ds:schemaRef ds:uri="http://schemas.microsoft.com/office/2006/documentManagement/types"/>
    <ds:schemaRef ds:uri="http://schemas.microsoft.com/office/infopath/2007/PartnerControls"/>
    <ds:schemaRef ds:uri="http://purl.org/dc/terms/"/>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Presentatie Syntrus Achmea met uitleg[1]</Template>
  <TotalTime>0</TotalTime>
  <Words>873</Words>
  <Application>Microsoft Office PowerPoint</Application>
  <PresentationFormat>Diavoorstelling (4:3)</PresentationFormat>
  <Paragraphs>186</Paragraphs>
  <Slides>14</Slides>
  <Notes>12</Notes>
  <HiddenSlides>0</HiddenSlides>
  <MMClips>1</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Presentatie Syntrus Achmea met uitleg[1]</vt:lpstr>
      <vt:lpstr>Participatiewet &amp; banenafspraak </vt:lpstr>
      <vt:lpstr>Inhoud presentatie</vt:lpstr>
      <vt:lpstr>Participatiewet</vt:lpstr>
      <vt:lpstr>Participatiewet</vt:lpstr>
      <vt:lpstr>Participatiewet</vt:lpstr>
      <vt:lpstr>Baanafspraak vs Quotumwet</vt:lpstr>
      <vt:lpstr>Banenafspraak uit sociaal akoord</vt:lpstr>
      <vt:lpstr>Banenafspraak: wie tellen er mee</vt:lpstr>
      <vt:lpstr>Voorbeeld uit de praktijk:</vt:lpstr>
      <vt:lpstr> Wanneer telt een persoon uit het doelgroepregister mee bij de werkgever? </vt:lpstr>
      <vt:lpstr>Resultaten Banenafspraak 2015</vt:lpstr>
      <vt:lpstr>Voordelen werkgever: subsidies</vt:lpstr>
      <vt:lpstr>Handige sites:</vt:lpstr>
      <vt:lpstr>…</vt:lpstr>
    </vt:vector>
  </TitlesOfParts>
  <Company>Achmea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aa044090</dc:creator>
  <dc:description>sjabloonversie 1.5 - 28 maart 2011_x000d_
ontwerp: Koeweiden Postma_x000d_
sjablonen: www.joulesunlimited.nl</dc:description>
  <cp:lastModifiedBy>Kiep, Bas</cp:lastModifiedBy>
  <cp:revision>279</cp:revision>
  <cp:lastPrinted>2016-11-01T09:56:02Z</cp:lastPrinted>
  <dcterms:created xsi:type="dcterms:W3CDTF">2011-11-03T12:55:07Z</dcterms:created>
  <dcterms:modified xsi:type="dcterms:W3CDTF">2016-11-01T09:56:49Z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0x010100B3DCBEFCB5CB6D44B5891053C48D9272</vt:lpwstr>
  </property>
</Properties>
</file>